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0" r:id="rId12"/>
    <p:sldId id="281" r:id="rId13"/>
    <p:sldId id="275" r:id="rId14"/>
    <p:sldId id="273" r:id="rId15"/>
    <p:sldId id="266" r:id="rId16"/>
    <p:sldId id="279" r:id="rId17"/>
    <p:sldId id="267" r:id="rId18"/>
    <p:sldId id="276" r:id="rId19"/>
    <p:sldId id="268" r:id="rId20"/>
    <p:sldId id="278" r:id="rId21"/>
    <p:sldId id="274" r:id="rId22"/>
    <p:sldId id="269" r:id="rId23"/>
    <p:sldId id="277" r:id="rId24"/>
    <p:sldId id="270" r:id="rId25"/>
    <p:sldId id="271" r:id="rId26"/>
    <p:sldId id="272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8-10T10:40:14.875" idx="1">
    <p:pos x="10" y="10"/>
    <p:text>а судьи кто? к п. о динамике</p:tex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slide" Target="../slides/slide17.xml"/><Relationship Id="rId1" Type="http://schemas.openxmlformats.org/officeDocument/2006/relationships/hyperlink" Target="21st_Century_Skills.pdf" TargetMode="External"/><Relationship Id="rId5" Type="http://schemas.openxmlformats.org/officeDocument/2006/relationships/slide" Target="../slides/slide22.xml"/><Relationship Id="rId4" Type="http://schemas.openxmlformats.org/officeDocument/2006/relationships/slide" Target="../slides/slide19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21st_Century_Skills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99ACFE-BC22-41EE-A400-D7698610CF4A}" type="doc">
      <dgm:prSet loTypeId="urn:microsoft.com/office/officeart/2005/8/layout/venn1" loCatId="relationship" qsTypeId="urn:microsoft.com/office/officeart/2005/8/quickstyle/simple2" qsCatId="simple" csTypeId="urn:microsoft.com/office/officeart/2005/8/colors/colorful3" csCatId="colorful" phldr="1"/>
      <dgm:spPr/>
    </dgm:pt>
    <dgm:pt modelId="{872A918D-2A91-41F4-829C-C4FF983F2C75}">
      <dgm:prSet phldrT="[Текст]"/>
      <dgm:spPr/>
      <dgm:t>
        <a:bodyPr/>
        <a:lstStyle/>
        <a:p>
          <a:r>
            <a:rPr lang="ru-RU" b="1" dirty="0" smtClean="0">
              <a:hlinkClick xmlns:r="http://schemas.openxmlformats.org/officeDocument/2006/relationships" r:id="rId1" action="ppaction://hlinkfile"/>
            </a:rPr>
            <a:t>Качества и умения 21 века</a:t>
          </a:r>
          <a:endParaRPr lang="ru-RU" b="1" dirty="0"/>
        </a:p>
      </dgm:t>
    </dgm:pt>
    <dgm:pt modelId="{5A4B147D-B2F1-4756-9364-A0FA9EE41066}" type="parTrans" cxnId="{28DB3009-5568-42AC-9E26-4005A88697A8}">
      <dgm:prSet/>
      <dgm:spPr/>
      <dgm:t>
        <a:bodyPr/>
        <a:lstStyle/>
        <a:p>
          <a:endParaRPr lang="ru-RU"/>
        </a:p>
      </dgm:t>
    </dgm:pt>
    <dgm:pt modelId="{83C51AF8-0083-476B-8196-EBB97C513696}" type="sibTrans" cxnId="{28DB3009-5568-42AC-9E26-4005A88697A8}">
      <dgm:prSet/>
      <dgm:spPr/>
      <dgm:t>
        <a:bodyPr/>
        <a:lstStyle/>
        <a:p>
          <a:endParaRPr lang="ru-RU"/>
        </a:p>
      </dgm:t>
    </dgm:pt>
    <dgm:pt modelId="{E9F623A5-A50F-4BE1-B71C-FC1CB7E98515}">
      <dgm:prSet phldrT="[Текст]"/>
      <dgm:spPr/>
      <dgm:t>
        <a:bodyPr/>
        <a:lstStyle/>
        <a:p>
          <a:r>
            <a:rPr lang="ru-RU" b="1" dirty="0" smtClean="0">
              <a:hlinkClick xmlns:r="http://schemas.openxmlformats.org/officeDocument/2006/relationships" r:id="rId2" action="ppaction://hlinksldjump"/>
            </a:rPr>
            <a:t>сотрудничество</a:t>
          </a:r>
          <a:endParaRPr lang="ru-RU" b="1" dirty="0"/>
        </a:p>
      </dgm:t>
    </dgm:pt>
    <dgm:pt modelId="{0391E51F-0342-4E3F-875D-11B396A71E40}" type="parTrans" cxnId="{F10F091D-48ED-402B-856A-B1664365F015}">
      <dgm:prSet/>
      <dgm:spPr/>
      <dgm:t>
        <a:bodyPr/>
        <a:lstStyle/>
        <a:p>
          <a:endParaRPr lang="ru-RU"/>
        </a:p>
      </dgm:t>
    </dgm:pt>
    <dgm:pt modelId="{24113998-6A36-4620-AF97-D8F7AA3957D2}" type="sibTrans" cxnId="{F10F091D-48ED-402B-856A-B1664365F015}">
      <dgm:prSet/>
      <dgm:spPr/>
      <dgm:t>
        <a:bodyPr/>
        <a:lstStyle/>
        <a:p>
          <a:endParaRPr lang="ru-RU"/>
        </a:p>
      </dgm:t>
    </dgm:pt>
    <dgm:pt modelId="{F2F6B140-F56F-4ABB-8C15-A2142A994C97}">
      <dgm:prSet phldrT="[Текст]"/>
      <dgm:spPr/>
      <dgm:t>
        <a:bodyPr/>
        <a:lstStyle/>
        <a:p>
          <a:r>
            <a:rPr lang="ru-RU" b="1" dirty="0" smtClean="0">
              <a:hlinkClick xmlns:r="http://schemas.openxmlformats.org/officeDocument/2006/relationships" r:id="rId3" action="ppaction://hlinksldjump"/>
            </a:rPr>
            <a:t>Проектная деятельность</a:t>
          </a:r>
          <a:endParaRPr lang="ru-RU" b="1" dirty="0" smtClean="0"/>
        </a:p>
        <a:p>
          <a:endParaRPr lang="ru-RU" dirty="0"/>
        </a:p>
      </dgm:t>
    </dgm:pt>
    <dgm:pt modelId="{2795C988-5381-4C23-ABC7-E8AC5296B026}" type="parTrans" cxnId="{691FB437-920B-4284-B722-7219633A1F30}">
      <dgm:prSet/>
      <dgm:spPr/>
      <dgm:t>
        <a:bodyPr/>
        <a:lstStyle/>
        <a:p>
          <a:endParaRPr lang="ru-RU"/>
        </a:p>
      </dgm:t>
    </dgm:pt>
    <dgm:pt modelId="{90E0B29B-A80A-4DA8-86E4-55EBF2FA9198}" type="sibTrans" cxnId="{691FB437-920B-4284-B722-7219633A1F30}">
      <dgm:prSet/>
      <dgm:spPr/>
      <dgm:t>
        <a:bodyPr/>
        <a:lstStyle/>
        <a:p>
          <a:endParaRPr lang="ru-RU"/>
        </a:p>
      </dgm:t>
    </dgm:pt>
    <dgm:pt modelId="{4388C48F-0C52-4234-8406-B85580E02729}">
      <dgm:prSet/>
      <dgm:spPr/>
      <dgm:t>
        <a:bodyPr/>
        <a:lstStyle/>
        <a:p>
          <a:r>
            <a:rPr lang="ru-RU" b="1" dirty="0" smtClean="0">
              <a:hlinkClick xmlns:r="http://schemas.openxmlformats.org/officeDocument/2006/relationships" r:id="rId4" action="ppaction://hlinksldjump"/>
            </a:rPr>
            <a:t>Система оценивания</a:t>
          </a:r>
          <a:endParaRPr lang="ru-RU" b="1" dirty="0"/>
        </a:p>
      </dgm:t>
    </dgm:pt>
    <dgm:pt modelId="{B377DA60-AF46-46D4-B2B3-0D728D0D4464}" type="parTrans" cxnId="{90C70DEE-B4E1-4800-9130-EE75D665EAD6}">
      <dgm:prSet/>
      <dgm:spPr/>
      <dgm:t>
        <a:bodyPr/>
        <a:lstStyle/>
        <a:p>
          <a:endParaRPr lang="ru-RU"/>
        </a:p>
      </dgm:t>
    </dgm:pt>
    <dgm:pt modelId="{B9E21F05-3A01-4205-BD30-89994325B928}" type="sibTrans" cxnId="{90C70DEE-B4E1-4800-9130-EE75D665EAD6}">
      <dgm:prSet/>
      <dgm:spPr/>
      <dgm:t>
        <a:bodyPr/>
        <a:lstStyle/>
        <a:p>
          <a:endParaRPr lang="ru-RU"/>
        </a:p>
      </dgm:t>
    </dgm:pt>
    <dgm:pt modelId="{31014DF2-F6C2-4B76-9FCF-5C86F376DCC3}">
      <dgm:prSet/>
      <dgm:spPr/>
      <dgm:t>
        <a:bodyPr/>
        <a:lstStyle/>
        <a:p>
          <a:r>
            <a:rPr lang="ru-RU" b="1" dirty="0" smtClean="0">
              <a:hlinkClick xmlns:r="http://schemas.openxmlformats.org/officeDocument/2006/relationships" r:id="rId5" action="ppaction://hlinksldjump"/>
            </a:rPr>
            <a:t>Ресурсы ИКТ</a:t>
          </a:r>
          <a:endParaRPr lang="ru-RU" b="1" dirty="0"/>
        </a:p>
      </dgm:t>
    </dgm:pt>
    <dgm:pt modelId="{740F9521-FC96-4BBE-A706-780C2CF95FBB}" type="parTrans" cxnId="{94EDAC5A-1534-4B31-955F-372B404CF8B8}">
      <dgm:prSet/>
      <dgm:spPr/>
      <dgm:t>
        <a:bodyPr/>
        <a:lstStyle/>
        <a:p>
          <a:endParaRPr lang="ru-RU"/>
        </a:p>
      </dgm:t>
    </dgm:pt>
    <dgm:pt modelId="{4C34A4C1-5E9D-44A0-8406-663D92DB5227}" type="sibTrans" cxnId="{94EDAC5A-1534-4B31-955F-372B404CF8B8}">
      <dgm:prSet/>
      <dgm:spPr/>
      <dgm:t>
        <a:bodyPr/>
        <a:lstStyle/>
        <a:p>
          <a:endParaRPr lang="ru-RU"/>
        </a:p>
      </dgm:t>
    </dgm:pt>
    <dgm:pt modelId="{04DD6F76-69AB-4007-A40A-CA620409048D}" type="pres">
      <dgm:prSet presAssocID="{5599ACFE-BC22-41EE-A400-D7698610CF4A}" presName="compositeShape" presStyleCnt="0">
        <dgm:presLayoutVars>
          <dgm:chMax val="7"/>
          <dgm:dir/>
          <dgm:resizeHandles val="exact"/>
        </dgm:presLayoutVars>
      </dgm:prSet>
      <dgm:spPr/>
    </dgm:pt>
    <dgm:pt modelId="{A14E54BE-3265-4AE7-8E0C-F593D68CC775}" type="pres">
      <dgm:prSet presAssocID="{872A918D-2A91-41F4-829C-C4FF983F2C75}" presName="circ1" presStyleLbl="vennNode1" presStyleIdx="0" presStyleCnt="5"/>
      <dgm:spPr/>
    </dgm:pt>
    <dgm:pt modelId="{2E3554F3-661D-4F1C-955E-625937251456}" type="pres">
      <dgm:prSet presAssocID="{872A918D-2A91-41F4-829C-C4FF983F2C75}" presName="circ1Tx" presStyleLbl="revTx" presStyleIdx="0" presStyleCnt="0" custLinFactNeighborX="-1717" custLinFactNeighborY="238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ECA925-32F3-4A42-9A32-59E5A3B4DB30}" type="pres">
      <dgm:prSet presAssocID="{E9F623A5-A50F-4BE1-B71C-FC1CB7E98515}" presName="circ2" presStyleLbl="vennNode1" presStyleIdx="1" presStyleCnt="5"/>
      <dgm:spPr/>
    </dgm:pt>
    <dgm:pt modelId="{3A44828D-75A6-490D-84B5-9FF8F57D96AD}" type="pres">
      <dgm:prSet presAssocID="{E9F623A5-A50F-4BE1-B71C-FC1CB7E9851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E5EA3E-FB2B-45B9-A3FF-ADC9B55D2891}" type="pres">
      <dgm:prSet presAssocID="{F2F6B140-F56F-4ABB-8C15-A2142A994C97}" presName="circ3" presStyleLbl="vennNode1" presStyleIdx="2" presStyleCnt="5"/>
      <dgm:spPr/>
    </dgm:pt>
    <dgm:pt modelId="{C98F76C0-B8C8-48B5-8385-9CF78CDB20D6}" type="pres">
      <dgm:prSet presAssocID="{F2F6B140-F56F-4ABB-8C15-A2142A994C9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E4DEE-512A-4345-9692-E780FE38405A}" type="pres">
      <dgm:prSet presAssocID="{31014DF2-F6C2-4B76-9FCF-5C86F376DCC3}" presName="circ4" presStyleLbl="vennNode1" presStyleIdx="3" presStyleCnt="5"/>
      <dgm:spPr/>
    </dgm:pt>
    <dgm:pt modelId="{37499294-C125-4D71-B3B8-7362FE6F4724}" type="pres">
      <dgm:prSet presAssocID="{31014DF2-F6C2-4B76-9FCF-5C86F376DCC3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90E38-6050-4AE1-BE6F-8FA71C894AD7}" type="pres">
      <dgm:prSet presAssocID="{4388C48F-0C52-4234-8406-B85580E02729}" presName="circ5" presStyleLbl="vennNode1" presStyleIdx="4" presStyleCnt="5"/>
      <dgm:spPr/>
    </dgm:pt>
    <dgm:pt modelId="{2060D995-7B33-4231-B563-6DB4DC29193B}" type="pres">
      <dgm:prSet presAssocID="{4388C48F-0C52-4234-8406-B85580E02729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7375F1-CE13-4139-B76C-0F5993AA1F76}" type="presOf" srcId="{872A918D-2A91-41F4-829C-C4FF983F2C75}" destId="{2E3554F3-661D-4F1C-955E-625937251456}" srcOrd="0" destOrd="0" presId="urn:microsoft.com/office/officeart/2005/8/layout/venn1"/>
    <dgm:cxn modelId="{71F28782-DDE3-4BBB-8964-9B9892EF5674}" type="presOf" srcId="{4388C48F-0C52-4234-8406-B85580E02729}" destId="{2060D995-7B33-4231-B563-6DB4DC29193B}" srcOrd="0" destOrd="0" presId="urn:microsoft.com/office/officeart/2005/8/layout/venn1"/>
    <dgm:cxn modelId="{691FB437-920B-4284-B722-7219633A1F30}" srcId="{5599ACFE-BC22-41EE-A400-D7698610CF4A}" destId="{F2F6B140-F56F-4ABB-8C15-A2142A994C97}" srcOrd="2" destOrd="0" parTransId="{2795C988-5381-4C23-ABC7-E8AC5296B026}" sibTransId="{90E0B29B-A80A-4DA8-86E4-55EBF2FA9198}"/>
    <dgm:cxn modelId="{5C1C56A3-9600-4033-A338-DFE4E376E358}" type="presOf" srcId="{F2F6B140-F56F-4ABB-8C15-A2142A994C97}" destId="{C98F76C0-B8C8-48B5-8385-9CF78CDB20D6}" srcOrd="0" destOrd="0" presId="urn:microsoft.com/office/officeart/2005/8/layout/venn1"/>
    <dgm:cxn modelId="{01FC5A8E-3895-4158-B367-23F2F3415FBE}" type="presOf" srcId="{31014DF2-F6C2-4B76-9FCF-5C86F376DCC3}" destId="{37499294-C125-4D71-B3B8-7362FE6F4724}" srcOrd="0" destOrd="0" presId="urn:microsoft.com/office/officeart/2005/8/layout/venn1"/>
    <dgm:cxn modelId="{94EDAC5A-1534-4B31-955F-372B404CF8B8}" srcId="{5599ACFE-BC22-41EE-A400-D7698610CF4A}" destId="{31014DF2-F6C2-4B76-9FCF-5C86F376DCC3}" srcOrd="3" destOrd="0" parTransId="{740F9521-FC96-4BBE-A706-780C2CF95FBB}" sibTransId="{4C34A4C1-5E9D-44A0-8406-663D92DB5227}"/>
    <dgm:cxn modelId="{90C70DEE-B4E1-4800-9130-EE75D665EAD6}" srcId="{5599ACFE-BC22-41EE-A400-D7698610CF4A}" destId="{4388C48F-0C52-4234-8406-B85580E02729}" srcOrd="4" destOrd="0" parTransId="{B377DA60-AF46-46D4-B2B3-0D728D0D4464}" sibTransId="{B9E21F05-3A01-4205-BD30-89994325B928}"/>
    <dgm:cxn modelId="{DFDCD7A3-B288-4E6E-8FB8-FFF144D0E72C}" type="presOf" srcId="{5599ACFE-BC22-41EE-A400-D7698610CF4A}" destId="{04DD6F76-69AB-4007-A40A-CA620409048D}" srcOrd="0" destOrd="0" presId="urn:microsoft.com/office/officeart/2005/8/layout/venn1"/>
    <dgm:cxn modelId="{F10F091D-48ED-402B-856A-B1664365F015}" srcId="{5599ACFE-BC22-41EE-A400-D7698610CF4A}" destId="{E9F623A5-A50F-4BE1-B71C-FC1CB7E98515}" srcOrd="1" destOrd="0" parTransId="{0391E51F-0342-4E3F-875D-11B396A71E40}" sibTransId="{24113998-6A36-4620-AF97-D8F7AA3957D2}"/>
    <dgm:cxn modelId="{28DB3009-5568-42AC-9E26-4005A88697A8}" srcId="{5599ACFE-BC22-41EE-A400-D7698610CF4A}" destId="{872A918D-2A91-41F4-829C-C4FF983F2C75}" srcOrd="0" destOrd="0" parTransId="{5A4B147D-B2F1-4756-9364-A0FA9EE41066}" sibTransId="{83C51AF8-0083-476B-8196-EBB97C513696}"/>
    <dgm:cxn modelId="{6574042F-3268-44AF-B8CA-FAA66D632C6F}" type="presOf" srcId="{E9F623A5-A50F-4BE1-B71C-FC1CB7E98515}" destId="{3A44828D-75A6-490D-84B5-9FF8F57D96AD}" srcOrd="0" destOrd="0" presId="urn:microsoft.com/office/officeart/2005/8/layout/venn1"/>
    <dgm:cxn modelId="{CDBFCC0D-D16D-4D7A-9E4C-228FC07C3F34}" type="presParOf" srcId="{04DD6F76-69AB-4007-A40A-CA620409048D}" destId="{A14E54BE-3265-4AE7-8E0C-F593D68CC775}" srcOrd="0" destOrd="0" presId="urn:microsoft.com/office/officeart/2005/8/layout/venn1"/>
    <dgm:cxn modelId="{68D2F347-637E-4F6B-9415-B5F7A9F630A4}" type="presParOf" srcId="{04DD6F76-69AB-4007-A40A-CA620409048D}" destId="{2E3554F3-661D-4F1C-955E-625937251456}" srcOrd="1" destOrd="0" presId="urn:microsoft.com/office/officeart/2005/8/layout/venn1"/>
    <dgm:cxn modelId="{2BD17488-2AE0-4B65-9375-4D00D577CAEF}" type="presParOf" srcId="{04DD6F76-69AB-4007-A40A-CA620409048D}" destId="{F8ECA925-32F3-4A42-9A32-59E5A3B4DB30}" srcOrd="2" destOrd="0" presId="urn:microsoft.com/office/officeart/2005/8/layout/venn1"/>
    <dgm:cxn modelId="{4939529A-D40C-4ABE-889E-502202EF8E42}" type="presParOf" srcId="{04DD6F76-69AB-4007-A40A-CA620409048D}" destId="{3A44828D-75A6-490D-84B5-9FF8F57D96AD}" srcOrd="3" destOrd="0" presId="urn:microsoft.com/office/officeart/2005/8/layout/venn1"/>
    <dgm:cxn modelId="{3D6EE752-7F78-4D34-B3D7-2514C3C19FD7}" type="presParOf" srcId="{04DD6F76-69AB-4007-A40A-CA620409048D}" destId="{D1E5EA3E-FB2B-45B9-A3FF-ADC9B55D2891}" srcOrd="4" destOrd="0" presId="urn:microsoft.com/office/officeart/2005/8/layout/venn1"/>
    <dgm:cxn modelId="{1000EF7F-D22F-4BE1-8EA0-52A86DE12E6A}" type="presParOf" srcId="{04DD6F76-69AB-4007-A40A-CA620409048D}" destId="{C98F76C0-B8C8-48B5-8385-9CF78CDB20D6}" srcOrd="5" destOrd="0" presId="urn:microsoft.com/office/officeart/2005/8/layout/venn1"/>
    <dgm:cxn modelId="{FD68CB60-74DC-49F5-884F-04F3DA5B5EB1}" type="presParOf" srcId="{04DD6F76-69AB-4007-A40A-CA620409048D}" destId="{934E4DEE-512A-4345-9692-E780FE38405A}" srcOrd="6" destOrd="0" presId="urn:microsoft.com/office/officeart/2005/8/layout/venn1"/>
    <dgm:cxn modelId="{79CA1E46-28A5-4058-8C78-F8EB54794DEF}" type="presParOf" srcId="{04DD6F76-69AB-4007-A40A-CA620409048D}" destId="{37499294-C125-4D71-B3B8-7362FE6F4724}" srcOrd="7" destOrd="0" presId="urn:microsoft.com/office/officeart/2005/8/layout/venn1"/>
    <dgm:cxn modelId="{46C1F7F8-B6C3-4DDE-958E-993708054642}" type="presParOf" srcId="{04DD6F76-69AB-4007-A40A-CA620409048D}" destId="{A8A90E38-6050-4AE1-BE6F-8FA71C894AD7}" srcOrd="8" destOrd="0" presId="urn:microsoft.com/office/officeart/2005/8/layout/venn1"/>
    <dgm:cxn modelId="{0946A61B-27FA-4EAF-B3D9-3673B52EC868}" type="presParOf" srcId="{04DD6F76-69AB-4007-A40A-CA620409048D}" destId="{2060D995-7B33-4231-B563-6DB4DC29193B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D423E9-AC3E-4F57-9151-483ECC1B1CFA}" type="doc">
      <dgm:prSet loTypeId="urn:microsoft.com/office/officeart/2005/8/layout/venn1" loCatId="relationship" qsTypeId="urn:microsoft.com/office/officeart/2005/8/quickstyle/simple3" qsCatId="simple" csTypeId="urn:microsoft.com/office/officeart/2005/8/colors/colorful2" csCatId="colorful" phldr="1"/>
      <dgm:spPr/>
    </dgm:pt>
    <dgm:pt modelId="{C72C9329-C990-474A-A383-BFB9373DFA64}">
      <dgm:prSet phldrT="[Текст]"/>
      <dgm:spPr/>
      <dgm:t>
        <a:bodyPr/>
        <a:lstStyle/>
        <a:p>
          <a:r>
            <a:rPr lang="ru-RU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Сотрудничество</a:t>
          </a:r>
          <a:endParaRPr lang="ru-RU" b="1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472A8FC-09E9-4D83-8915-FBE9D198F8F7}" type="parTrans" cxnId="{0E610F4F-78B8-4098-831A-13CCA9D49B1A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5EA8E3DD-1D84-42EC-97EF-0CF85524CCE6}" type="sibTrans" cxnId="{0E610F4F-78B8-4098-831A-13CCA9D49B1A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3C972955-5B45-4621-8383-B6807147560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Коммуникация</a:t>
          </a:r>
          <a:endParaRPr lang="ru-RU" sz="2400" b="1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C9DF090-58C4-4275-B59D-9B2DA31863D0}" type="parTrans" cxnId="{C3BB7D07-451A-4FE0-AB3E-CDE09B904FBC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C5A8077F-AC3C-4BFE-8DCE-96EDA46C9490}" type="sibTrans" cxnId="{C3BB7D07-451A-4FE0-AB3E-CDE09B904FBC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C8A95B71-7D79-4337-90A6-61C8D474B429}" type="pres">
      <dgm:prSet presAssocID="{5FD423E9-AC3E-4F57-9151-483ECC1B1CFA}" presName="compositeShape" presStyleCnt="0">
        <dgm:presLayoutVars>
          <dgm:chMax val="7"/>
          <dgm:dir/>
          <dgm:resizeHandles val="exact"/>
        </dgm:presLayoutVars>
      </dgm:prSet>
      <dgm:spPr/>
    </dgm:pt>
    <dgm:pt modelId="{4093F69C-93E9-4FAC-A187-ECF55D08915A}" type="pres">
      <dgm:prSet presAssocID="{C72C9329-C990-474A-A383-BFB9373DFA64}" presName="circ1" presStyleLbl="vennNode1" presStyleIdx="0" presStyleCnt="2" custScaleX="152671" custScaleY="120120" custLinFactNeighborX="1204" custLinFactNeighborY="-1537"/>
      <dgm:spPr/>
      <dgm:t>
        <a:bodyPr/>
        <a:lstStyle/>
        <a:p>
          <a:endParaRPr lang="ru-RU"/>
        </a:p>
      </dgm:t>
    </dgm:pt>
    <dgm:pt modelId="{26831E6B-3431-4B1F-B2BC-C4CCB2B8A363}" type="pres">
      <dgm:prSet presAssocID="{C72C9329-C990-474A-A383-BFB9373DFA6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D3BE3-41B4-4741-BC7B-1A7F8CFF2B7E}" type="pres">
      <dgm:prSet presAssocID="{3C972955-5B45-4621-8383-B6807147560E}" presName="circ2" presStyleLbl="vennNode1" presStyleIdx="1" presStyleCnt="2" custScaleX="145394" custScaleY="120120" custLinFactNeighborX="-1624" custLinFactNeighborY="-1537"/>
      <dgm:spPr/>
      <dgm:t>
        <a:bodyPr/>
        <a:lstStyle/>
        <a:p>
          <a:endParaRPr lang="ru-RU"/>
        </a:p>
      </dgm:t>
    </dgm:pt>
    <dgm:pt modelId="{A19E153C-C3F1-4151-9929-D779AC44FADD}" type="pres">
      <dgm:prSet presAssocID="{3C972955-5B45-4621-8383-B6807147560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0BF827-436C-442D-AABB-C89A1EB20D64}" type="presOf" srcId="{5FD423E9-AC3E-4F57-9151-483ECC1B1CFA}" destId="{C8A95B71-7D79-4337-90A6-61C8D474B429}" srcOrd="0" destOrd="0" presId="urn:microsoft.com/office/officeart/2005/8/layout/venn1"/>
    <dgm:cxn modelId="{0DA38210-5971-4E0E-A533-ED743C0B9C7E}" type="presOf" srcId="{C72C9329-C990-474A-A383-BFB9373DFA64}" destId="{26831E6B-3431-4B1F-B2BC-C4CCB2B8A363}" srcOrd="1" destOrd="0" presId="urn:microsoft.com/office/officeart/2005/8/layout/venn1"/>
    <dgm:cxn modelId="{F9DBC4C3-9CE5-475E-BB96-F62FF33082E0}" type="presOf" srcId="{3C972955-5B45-4621-8383-B6807147560E}" destId="{EFED3BE3-41B4-4741-BC7B-1A7F8CFF2B7E}" srcOrd="0" destOrd="0" presId="urn:microsoft.com/office/officeart/2005/8/layout/venn1"/>
    <dgm:cxn modelId="{AE4CAF44-EAC3-4E2F-A614-8E257BF184FE}" type="presOf" srcId="{C72C9329-C990-474A-A383-BFB9373DFA64}" destId="{4093F69C-93E9-4FAC-A187-ECF55D08915A}" srcOrd="0" destOrd="0" presId="urn:microsoft.com/office/officeart/2005/8/layout/venn1"/>
    <dgm:cxn modelId="{19FF6818-723D-4D0A-9DC1-803E6044B08F}" type="presOf" srcId="{3C972955-5B45-4621-8383-B6807147560E}" destId="{A19E153C-C3F1-4151-9929-D779AC44FADD}" srcOrd="1" destOrd="0" presId="urn:microsoft.com/office/officeart/2005/8/layout/venn1"/>
    <dgm:cxn modelId="{0E610F4F-78B8-4098-831A-13CCA9D49B1A}" srcId="{5FD423E9-AC3E-4F57-9151-483ECC1B1CFA}" destId="{C72C9329-C990-474A-A383-BFB9373DFA64}" srcOrd="0" destOrd="0" parTransId="{8472A8FC-09E9-4D83-8915-FBE9D198F8F7}" sibTransId="{5EA8E3DD-1D84-42EC-97EF-0CF85524CCE6}"/>
    <dgm:cxn modelId="{C3BB7D07-451A-4FE0-AB3E-CDE09B904FBC}" srcId="{5FD423E9-AC3E-4F57-9151-483ECC1B1CFA}" destId="{3C972955-5B45-4621-8383-B6807147560E}" srcOrd="1" destOrd="0" parTransId="{9C9DF090-58C4-4275-B59D-9B2DA31863D0}" sibTransId="{C5A8077F-AC3C-4BFE-8DCE-96EDA46C9490}"/>
    <dgm:cxn modelId="{652F7239-6FF7-42A0-999A-962BC46B7B3B}" type="presParOf" srcId="{C8A95B71-7D79-4337-90A6-61C8D474B429}" destId="{4093F69C-93E9-4FAC-A187-ECF55D08915A}" srcOrd="0" destOrd="0" presId="urn:microsoft.com/office/officeart/2005/8/layout/venn1"/>
    <dgm:cxn modelId="{E71D9742-7EE0-4C25-B7DE-03E43F225557}" type="presParOf" srcId="{C8A95B71-7D79-4337-90A6-61C8D474B429}" destId="{26831E6B-3431-4B1F-B2BC-C4CCB2B8A363}" srcOrd="1" destOrd="0" presId="urn:microsoft.com/office/officeart/2005/8/layout/venn1"/>
    <dgm:cxn modelId="{12CA858C-B14B-42E7-A2B2-F09AD383E6D8}" type="presParOf" srcId="{C8A95B71-7D79-4337-90A6-61C8D474B429}" destId="{EFED3BE3-41B4-4741-BC7B-1A7F8CFF2B7E}" srcOrd="2" destOrd="0" presId="urn:microsoft.com/office/officeart/2005/8/layout/venn1"/>
    <dgm:cxn modelId="{E1C3B405-67E4-446D-8572-094E33C75803}" type="presParOf" srcId="{C8A95B71-7D79-4337-90A6-61C8D474B429}" destId="{A19E153C-C3F1-4151-9929-D779AC44FADD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E54BE-3265-4AE7-8E0C-F593D68CC775}">
      <dsp:nvSpPr>
        <dsp:cNvPr id="0" name=""/>
        <dsp:cNvSpPr/>
      </dsp:nvSpPr>
      <dsp:spPr>
        <a:xfrm>
          <a:off x="2772187" y="1466074"/>
          <a:ext cx="1800442" cy="180044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E3554F3-661D-4F1C-955E-625937251456}">
      <dsp:nvSpPr>
        <dsp:cNvPr id="0" name=""/>
        <dsp:cNvSpPr/>
      </dsp:nvSpPr>
      <dsp:spPr>
        <a:xfrm>
          <a:off x="2592291" y="288037"/>
          <a:ext cx="2088512" cy="120886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hlinkClick xmlns:r="http://schemas.openxmlformats.org/officeDocument/2006/relationships" r:id="rId1" action="ppaction://hlinkfile"/>
            </a:rPr>
            <a:t>Качества и умения 21 века</a:t>
          </a:r>
          <a:endParaRPr lang="ru-RU" sz="2000" b="1" kern="1200" dirty="0"/>
        </a:p>
      </dsp:txBody>
      <dsp:txXfrm>
        <a:off x="2592291" y="288037"/>
        <a:ext cx="2088512" cy="1208868"/>
      </dsp:txXfrm>
    </dsp:sp>
    <dsp:sp modelId="{F8ECA925-32F3-4A42-9A32-59E5A3B4DB30}">
      <dsp:nvSpPr>
        <dsp:cNvPr id="0" name=""/>
        <dsp:cNvSpPr/>
      </dsp:nvSpPr>
      <dsp:spPr>
        <a:xfrm>
          <a:off x="3457075" y="1963510"/>
          <a:ext cx="1800442" cy="1800442"/>
        </a:xfrm>
        <a:prstGeom prst="ellipse">
          <a:avLst/>
        </a:prstGeom>
        <a:solidFill>
          <a:schemeClr val="accent3">
            <a:alpha val="50000"/>
            <a:hueOff val="-4134818"/>
            <a:satOff val="6705"/>
            <a:lumOff val="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A44828D-75A6-490D-84B5-9FF8F57D96AD}">
      <dsp:nvSpPr>
        <dsp:cNvPr id="0" name=""/>
        <dsp:cNvSpPr/>
      </dsp:nvSpPr>
      <dsp:spPr>
        <a:xfrm>
          <a:off x="5400832" y="1594677"/>
          <a:ext cx="1872459" cy="131175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hlinkClick xmlns:r="http://schemas.openxmlformats.org/officeDocument/2006/relationships" r:id="" action="ppaction://hlinksldjump"/>
            </a:rPr>
            <a:t>сотрудничество</a:t>
          </a:r>
          <a:endParaRPr lang="ru-RU" sz="2000" b="1" kern="1200" dirty="0"/>
        </a:p>
      </dsp:txBody>
      <dsp:txXfrm>
        <a:off x="5400832" y="1594677"/>
        <a:ext cx="1872459" cy="1311750"/>
      </dsp:txXfrm>
    </dsp:sp>
    <dsp:sp modelId="{D1E5EA3E-FB2B-45B9-A3FF-ADC9B55D2891}">
      <dsp:nvSpPr>
        <dsp:cNvPr id="0" name=""/>
        <dsp:cNvSpPr/>
      </dsp:nvSpPr>
      <dsp:spPr>
        <a:xfrm>
          <a:off x="3195650" y="2769079"/>
          <a:ext cx="1800442" cy="1800442"/>
        </a:xfrm>
        <a:prstGeom prst="ellipse">
          <a:avLst/>
        </a:prstGeom>
        <a:solidFill>
          <a:schemeClr val="accent3">
            <a:alpha val="50000"/>
            <a:hueOff val="-8269636"/>
            <a:satOff val="13411"/>
            <a:lumOff val="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98F76C0-B8C8-48B5-8385-9CF78CDB20D6}">
      <dsp:nvSpPr>
        <dsp:cNvPr id="0" name=""/>
        <dsp:cNvSpPr/>
      </dsp:nvSpPr>
      <dsp:spPr>
        <a:xfrm>
          <a:off x="5112761" y="3832369"/>
          <a:ext cx="1872459" cy="131175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hlinkClick xmlns:r="http://schemas.openxmlformats.org/officeDocument/2006/relationships" r:id="" action="ppaction://hlinksldjump"/>
            </a:rPr>
            <a:t>Проектная деятельность</a:t>
          </a:r>
          <a:endParaRPr lang="ru-RU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5112761" y="3832369"/>
        <a:ext cx="1872459" cy="1311750"/>
      </dsp:txXfrm>
    </dsp:sp>
    <dsp:sp modelId="{934E4DEE-512A-4345-9692-E780FE38405A}">
      <dsp:nvSpPr>
        <dsp:cNvPr id="0" name=""/>
        <dsp:cNvSpPr/>
      </dsp:nvSpPr>
      <dsp:spPr>
        <a:xfrm>
          <a:off x="2348723" y="2769079"/>
          <a:ext cx="1800442" cy="1800442"/>
        </a:xfrm>
        <a:prstGeom prst="ellipse">
          <a:avLst/>
        </a:prstGeom>
        <a:solidFill>
          <a:schemeClr val="accent3">
            <a:alpha val="50000"/>
            <a:hueOff val="-12404454"/>
            <a:satOff val="20116"/>
            <a:lumOff val="1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7499294-C125-4D71-B3B8-7362FE6F4724}">
      <dsp:nvSpPr>
        <dsp:cNvPr id="0" name=""/>
        <dsp:cNvSpPr/>
      </dsp:nvSpPr>
      <dsp:spPr>
        <a:xfrm>
          <a:off x="359594" y="3832369"/>
          <a:ext cx="1872459" cy="131175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hlinkClick xmlns:r="http://schemas.openxmlformats.org/officeDocument/2006/relationships" r:id="" action="ppaction://hlinksldjump"/>
            </a:rPr>
            <a:t>Ресурсы ИКТ</a:t>
          </a:r>
          <a:endParaRPr lang="ru-RU" sz="2000" b="1" kern="1200" dirty="0"/>
        </a:p>
      </dsp:txBody>
      <dsp:txXfrm>
        <a:off x="359594" y="3832369"/>
        <a:ext cx="1872459" cy="1311750"/>
      </dsp:txXfrm>
    </dsp:sp>
    <dsp:sp modelId="{A8A90E38-6050-4AE1-BE6F-8FA71C894AD7}">
      <dsp:nvSpPr>
        <dsp:cNvPr id="0" name=""/>
        <dsp:cNvSpPr/>
      </dsp:nvSpPr>
      <dsp:spPr>
        <a:xfrm>
          <a:off x="2087298" y="1963510"/>
          <a:ext cx="1800442" cy="1800442"/>
        </a:xfrm>
        <a:prstGeom prst="ellipse">
          <a:avLst/>
        </a:prstGeom>
        <a:solidFill>
          <a:schemeClr val="accent3">
            <a:alpha val="50000"/>
            <a:hueOff val="-16539272"/>
            <a:satOff val="26822"/>
            <a:lumOff val="1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060D995-7B33-4231-B563-6DB4DC29193B}">
      <dsp:nvSpPr>
        <dsp:cNvPr id="0" name=""/>
        <dsp:cNvSpPr/>
      </dsp:nvSpPr>
      <dsp:spPr>
        <a:xfrm>
          <a:off x="71523" y="1594677"/>
          <a:ext cx="1872459" cy="131175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hlinkClick xmlns:r="http://schemas.openxmlformats.org/officeDocument/2006/relationships" r:id="" action="ppaction://hlinksldjump"/>
            </a:rPr>
            <a:t>Система оценивания</a:t>
          </a:r>
          <a:endParaRPr lang="ru-RU" sz="2000" b="1" kern="1200" dirty="0"/>
        </a:p>
      </dsp:txBody>
      <dsp:txXfrm>
        <a:off x="71523" y="1594677"/>
        <a:ext cx="1872459" cy="1311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3F69C-93E9-4FAC-A187-ECF55D08915A}">
      <dsp:nvSpPr>
        <dsp:cNvPr id="0" name=""/>
        <dsp:cNvSpPr/>
      </dsp:nvSpPr>
      <dsp:spPr>
        <a:xfrm>
          <a:off x="-651558" y="0"/>
          <a:ext cx="5165287" cy="406399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2">
                <a:alpha val="50000"/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Сотрудничество</a:t>
          </a:r>
          <a:endParaRPr lang="ru-RU" sz="2800" b="1" kern="1200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69720" y="479232"/>
        <a:ext cx="2978183" cy="3105531"/>
      </dsp:txXfrm>
    </dsp:sp>
    <dsp:sp modelId="{EFED3BE3-41B4-4741-BC7B-1A7F8CFF2B7E}">
      <dsp:nvSpPr>
        <dsp:cNvPr id="0" name=""/>
        <dsp:cNvSpPr/>
      </dsp:nvSpPr>
      <dsp:spPr>
        <a:xfrm>
          <a:off x="1814262" y="0"/>
          <a:ext cx="4919086" cy="406399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6751989"/>
                <a:satOff val="2501"/>
                <a:lumOff val="7646"/>
                <a:alphaOff val="0"/>
                <a:tint val="0"/>
              </a:schemeClr>
            </a:gs>
            <a:gs pos="44000">
              <a:schemeClr val="accent2">
                <a:alpha val="50000"/>
                <a:hueOff val="6751989"/>
                <a:satOff val="2501"/>
                <a:lumOff val="7646"/>
                <a:alphaOff val="0"/>
                <a:tint val="60000"/>
                <a:satMod val="120000"/>
              </a:schemeClr>
            </a:gs>
            <a:gs pos="100000">
              <a:schemeClr val="accent2">
                <a:alpha val="50000"/>
                <a:hueOff val="6751989"/>
                <a:satOff val="2501"/>
                <a:lumOff val="7646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Коммуникация</a:t>
          </a:r>
          <a:endParaRPr lang="ru-RU" sz="2400" b="1" kern="1200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3210219" y="479232"/>
        <a:ext cx="2836229" cy="3105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Маслова И.В.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831B0-0FF7-4C81-A5ED-3EDBAFE95730}" type="datetimeFigureOut">
              <a:rPr lang="ru-RU" smtClean="0"/>
              <a:t>11.08.2013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Маслова И.В.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64201-32D8-46EC-BC98-1596C9AA0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78502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Маслова И.В.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07BE1-BBCE-4D6F-8F83-BCA9CAFCDB5D}" type="datetimeFigureOut">
              <a:rPr lang="ru-RU" smtClean="0"/>
              <a:t>11.08.2013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Маслова И.В.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36F8C-5B89-43B1-A05D-3E2F336F9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05163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E36F8C-5B89-43B1-A05D-3E2F336F909E}" type="slidenum">
              <a:rPr lang="ru-RU" smtClean="0"/>
              <a:t>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Маслова И.В.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381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36F8C-5B89-43B1-A05D-3E2F336F909E}" type="slidenum">
              <a:rPr lang="ru-RU" smtClean="0"/>
              <a:t>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Маслова И.В.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34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Маслова И.В.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E36F8C-5B89-43B1-A05D-3E2F336F909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499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126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84795B39-476E-45EA-A6D6-5C1221C51128}" type="slidenum">
              <a:rPr lang="en-US" sz="1200">
                <a:latin typeface="Calibri" pitchFamily="34" charset="0"/>
                <a:ea typeface="ＭＳ Ｐゴシック"/>
                <a:cs typeface="ＭＳ Ｐゴシック"/>
              </a:rPr>
              <a:pPr algn="r" eaLnBrk="1" hangingPunct="1"/>
              <a:t>13</a:t>
            </a:fld>
            <a:endParaRPr lang="en-US" sz="120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1A6BDEC4-DFCB-4F4A-BBDA-FD0B409899A2}" type="slidenum">
              <a:rPr lang="ru-RU" sz="1200"/>
              <a:pPr algn="r"/>
              <a:t>14</a:t>
            </a:fld>
            <a:endParaRPr lang="ru-RU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FontTx/>
              <a:buChar char="•"/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C6343B6-0114-468C-A9AB-79DBD4EC1A9B}" type="slidenum">
              <a:rPr lang="ru-RU" sz="1200">
                <a:latin typeface="Times New Roman" pitchFamily="18" charset="0"/>
              </a:rPr>
              <a:pPr algn="r"/>
              <a:t>20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lIns="92080" tIns="46040" rIns="92080" bIns="46040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36F8C-5B89-43B1-A05D-3E2F336F909E}" type="slidenum">
              <a:rPr lang="ru-RU" smtClean="0"/>
              <a:t>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Маслова И.В.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866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88B7-A928-461D-A790-EE9067909683}" type="datetime1">
              <a:rPr lang="ru-RU" smtClean="0"/>
              <a:t>11.08.2013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Маслова И.В.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F1B4-96EE-4D75-AD21-375B7C83FA2C}" type="datetime1">
              <a:rPr lang="ru-RU" smtClean="0"/>
              <a:t>11.08.2013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Маслова И.В.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EF07-E870-41C8-9D29-A0A11110A90F}" type="datetime1">
              <a:rPr lang="ru-RU" smtClean="0"/>
              <a:t>11.08.2013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Маслова И.В.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53D34-6A8B-4716-B9A0-72D7358E0615}" type="datetime1">
              <a:rPr lang="ru-RU"/>
              <a:pPr>
                <a:defRPr/>
              </a:pPr>
              <a:t>11.08.2013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1F8B3-F83A-4224-9ABE-4EE7DF072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6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A0BF-1F9C-4653-8E2C-F981AF70477A}" type="datetime1">
              <a:rPr lang="ru-RU" smtClean="0"/>
              <a:t>11.08.2013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Маслова И.В.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F5E6-6052-423D-877F-4D1AC43FA152}" type="datetime1">
              <a:rPr lang="ru-RU" smtClean="0"/>
              <a:t>11.08.2013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Маслова И.В.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A019-A0B3-4836-95B8-ABD6B505412C}" type="datetime1">
              <a:rPr lang="ru-RU" smtClean="0"/>
              <a:t>11.08.2013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Маслова И.В.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AC0E-523E-4019-946D-3CD29BDF0232}" type="datetime1">
              <a:rPr lang="ru-RU" smtClean="0"/>
              <a:t>11.08.2013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Маслова И.В.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F26C-10D2-4C27-BA3D-4E29B14A6153}" type="datetime1">
              <a:rPr lang="ru-RU" smtClean="0"/>
              <a:t>11.08.2013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Маслова И.В.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B39-3C9E-4F03-A471-9DD0A56AD893}" type="datetime1">
              <a:rPr lang="ru-RU" smtClean="0"/>
              <a:t>11.08.2013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Маслова И.В.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8AE13-62E6-471B-8C9F-B4B0630D687E}" type="datetime1">
              <a:rPr lang="ru-RU" smtClean="0"/>
              <a:t>11.08.2013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Маслова И.В.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C9D2-F1B8-4F56-88F8-00C13A7192AD}" type="datetime1">
              <a:rPr lang="ru-RU" smtClean="0"/>
              <a:t>11.08.2013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Маслова И.В.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36E770C-872A-41EB-B279-B1CFD270E562}" type="datetime1">
              <a:rPr lang="ru-RU" smtClean="0"/>
              <a:t>11.08.2013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Маслова И.В.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9.wdp"/><Relationship Id="rId5" Type="http://schemas.openxmlformats.org/officeDocument/2006/relationships/image" Target="../media/image18.png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microsoft.com/office/2007/relationships/hdphoto" Target="../media/hdphoto10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Admin\&#1056;&#1072;&#1073;&#1086;&#1095;&#1080;&#1081;%20&#1089;&#1090;&#1086;&#1083;\&#1101;&#1083;&#1077;&#1084;&#1077;&#1085;&#1090;&#1099;%20&#1080;&#1085;&#1090;&#1077;&#1083;\EG_100x100.swf\EG_100x100.swf" TargetMode="External"/><Relationship Id="rId5" Type="http://schemas.openxmlformats.org/officeDocument/2006/relationships/image" Target="../media/image26.png"/><Relationship Id="rId4" Type="http://schemas.openxmlformats.org/officeDocument/2006/relationships/slide" Target="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puzzle.r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5.xm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slide" Target="slide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slide" Target="slide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5.wdp"/><Relationship Id="rId7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6.wdp"/><Relationship Id="rId5" Type="http://schemas.openxmlformats.org/officeDocument/2006/relationships/image" Target="../media/image14.jpeg"/><Relationship Id="rId10" Type="http://schemas.microsoft.com/office/2007/relationships/hdphoto" Target="../media/hdphoto8.wdp"/><Relationship Id="rId4" Type="http://schemas.openxmlformats.org/officeDocument/2006/relationships/slide" Target="slide4.xml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24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ОБРАЗОВАНИЕ</a:t>
            </a:r>
            <a:b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21 ВЕКА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260576"/>
            <a:ext cx="6400800" cy="17526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ru-RU" dirty="0" smtClean="0"/>
              <a:t>                  Проблемы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Вопросы </a:t>
            </a:r>
          </a:p>
          <a:p>
            <a:pPr>
              <a:spcBef>
                <a:spcPts val="0"/>
              </a:spcBef>
            </a:pPr>
            <a:r>
              <a:rPr lang="ru-RU" dirty="0"/>
              <a:t> </a:t>
            </a:r>
            <a:r>
              <a:rPr lang="ru-RU" dirty="0" smtClean="0"/>
              <a:t>                                        Решения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19872" y="5013176"/>
            <a:ext cx="54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автор: Маслова Ираида Викторовна,</a:t>
            </a:r>
          </a:p>
          <a:p>
            <a:pPr algn="r"/>
            <a:r>
              <a:rPr lang="ru-RU" dirty="0"/>
              <a:t>у</a:t>
            </a:r>
            <a:r>
              <a:rPr lang="ru-RU" dirty="0" smtClean="0"/>
              <a:t>читель истории и обществознания,</a:t>
            </a:r>
          </a:p>
          <a:p>
            <a:pPr algn="r"/>
            <a:r>
              <a:rPr lang="ru-RU" dirty="0" smtClean="0"/>
              <a:t>НОУ школа-интернат №23 ОАО «РЖД»</a:t>
            </a:r>
          </a:p>
          <a:p>
            <a:pPr algn="ctr"/>
            <a:r>
              <a:rPr lang="ru-RU" dirty="0" smtClean="0"/>
              <a:t>             </a:t>
            </a:r>
            <a:r>
              <a:rPr lang="ru-RU" dirty="0" err="1" smtClean="0"/>
              <a:t>г.Слюдянка</a:t>
            </a:r>
            <a:r>
              <a:rPr lang="ru-RU" dirty="0" smtClean="0"/>
              <a:t>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054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\Мои документы\Мои рисунки\img0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96" r="5412"/>
          <a:stretch/>
        </p:blipFill>
        <p:spPr bwMode="auto">
          <a:xfrm rot="16200000">
            <a:off x="6885422" y="3680804"/>
            <a:ext cx="1853878" cy="1296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852" y="548680"/>
            <a:ext cx="8229600" cy="1252728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Модуль1</a:t>
            </a:r>
            <a:br>
              <a:rPr lang="ru-RU" b="1" dirty="0" smtClean="0"/>
            </a:br>
            <a:r>
              <a:rPr lang="ru-RU" b="1" dirty="0" smtClean="0"/>
              <a:t>Качества </a:t>
            </a:r>
            <a:r>
              <a:rPr lang="ru-RU" b="1" dirty="0"/>
              <a:t>и умения 21 века</a:t>
            </a:r>
            <a:br>
              <a:rPr lang="ru-RU" b="1" dirty="0"/>
            </a:b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Маслова И.В.</a:t>
            </a:r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755576" y="2412677"/>
            <a:ext cx="3743271" cy="3713803"/>
          </a:xfrm>
        </p:spPr>
        <p:txBody>
          <a:bodyPr/>
          <a:lstStyle/>
          <a:p>
            <a:r>
              <a:rPr lang="ru-RU" b="1" dirty="0" err="1" smtClean="0"/>
              <a:t>ФГОСы</a:t>
            </a:r>
            <a:r>
              <a:rPr lang="ru-RU" b="1" dirty="0" smtClean="0"/>
              <a:t> и навыки 21 века</a:t>
            </a:r>
          </a:p>
          <a:p>
            <a:r>
              <a:rPr lang="ru-RU" b="1" dirty="0"/>
              <a:t>Классы 21 века</a:t>
            </a:r>
          </a:p>
          <a:p>
            <a:r>
              <a:rPr lang="ru-RU" b="1" dirty="0"/>
              <a:t>Отбор качеств и умений 21 века </a:t>
            </a:r>
            <a:endParaRPr lang="ru-RU" b="1" dirty="0" smtClean="0"/>
          </a:p>
          <a:p>
            <a:r>
              <a:rPr lang="ru-RU" b="1" dirty="0"/>
              <a:t>Мотивация </a:t>
            </a:r>
            <a:r>
              <a:rPr lang="ru-RU" b="1" dirty="0" smtClean="0"/>
              <a:t>учащихся</a:t>
            </a:r>
          </a:p>
          <a:p>
            <a:r>
              <a:rPr lang="ru-RU" b="1" dirty="0"/>
              <a:t>Методы мотивации учащихся </a:t>
            </a:r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Управляющая кнопка: назад 2">
            <a:hlinkClick r:id="rId4" action="ppaction://hlinksldjump" highlightClick="1"/>
          </p:cNvPr>
          <p:cNvSpPr/>
          <p:nvPr/>
        </p:nvSpPr>
        <p:spPr>
          <a:xfrm>
            <a:off x="8460432" y="6251548"/>
            <a:ext cx="360040" cy="3326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80928"/>
            <a:ext cx="1415723" cy="2165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nnovation framework whee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213" y="1650677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Admin\Мои документы\Мои рисунки\img04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23455" y="4230783"/>
            <a:ext cx="1450908" cy="2050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97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4"/>
          <p:cNvSpPr>
            <a:spLocks noGrp="1"/>
          </p:cNvSpPr>
          <p:nvPr>
            <p:ph type="title"/>
          </p:nvPr>
        </p:nvSpPr>
        <p:spPr>
          <a:xfrm>
            <a:off x="755576" y="548680"/>
            <a:ext cx="7200900" cy="900113"/>
          </a:xfrm>
          <a:noFill/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ФГОС- новая парадигма отечественного образования</a:t>
            </a:r>
          </a:p>
        </p:txBody>
      </p:sp>
      <p:sp>
        <p:nvSpPr>
          <p:cNvPr id="14339" name="Содержимое 5"/>
          <p:cNvSpPr>
            <a:spLocks noGrp="1"/>
          </p:cNvSpPr>
          <p:nvPr>
            <p:ph idx="1"/>
          </p:nvPr>
        </p:nvSpPr>
        <p:spPr>
          <a:xfrm>
            <a:off x="179512" y="2106613"/>
            <a:ext cx="8431212" cy="47513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dirty="0" smtClean="0"/>
              <a:t>   от школы информационно-трансляционной к школе </a:t>
            </a:r>
            <a:r>
              <a:rPr lang="ru-RU" b="1" dirty="0" err="1" smtClean="0"/>
              <a:t>деятельностной</a:t>
            </a:r>
            <a:endParaRPr lang="ru-RU" b="1" dirty="0" smtClean="0"/>
          </a:p>
          <a:p>
            <a:pPr eaLnBrk="1" hangingPunct="1"/>
            <a:r>
              <a:rPr lang="ru-RU" sz="2400" dirty="0" smtClean="0">
                <a:solidFill>
                  <a:srgbClr val="FF0000"/>
                </a:solidFill>
              </a:rPr>
              <a:t>начальная школа </a:t>
            </a:r>
            <a:r>
              <a:rPr lang="ru-RU" sz="2400" dirty="0" smtClean="0"/>
              <a:t>– первичные навыки самостоятельного поиска знаний  </a:t>
            </a:r>
          </a:p>
          <a:p>
            <a:pPr eaLnBrk="1" hangingPunct="1"/>
            <a:r>
              <a:rPr lang="ru-RU" sz="2400" dirty="0" smtClean="0">
                <a:solidFill>
                  <a:srgbClr val="FF0000"/>
                </a:solidFill>
              </a:rPr>
              <a:t>основная школа </a:t>
            </a:r>
            <a:r>
              <a:rPr lang="ru-RU" sz="2400" dirty="0" smtClean="0"/>
              <a:t>– самостоятельная навигация по освоенным  предметным знаниям при решении конкретных задач</a:t>
            </a:r>
          </a:p>
          <a:p>
            <a:pPr eaLnBrk="1" hangingPunct="1"/>
            <a:r>
              <a:rPr lang="ru-RU" sz="2400" dirty="0" smtClean="0">
                <a:solidFill>
                  <a:srgbClr val="FF0000"/>
                </a:solidFill>
              </a:rPr>
              <a:t>старшая школа </a:t>
            </a:r>
            <a:r>
              <a:rPr lang="ru-RU" sz="2400" dirty="0" smtClean="0"/>
              <a:t>– применение полученных знаний в учебной, проектной и учебно-исследовательской деятельности на предпрофессиональном уровне подготовки</a:t>
            </a: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BF7FEF-0E91-4AF7-8D44-ACC2BF4AD8CD}" type="slidenum">
              <a:rPr lang="ru-RU" smtClean="0"/>
              <a:pPr eaLnBrk="1" hangingPunct="1"/>
              <a:t>11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29895823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839200" cy="1096962"/>
          </a:xfrm>
        </p:spPr>
        <p:txBody>
          <a:bodyPr anchor="b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Новая формула выстраивания траектории </a:t>
            </a: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обучения</a:t>
            </a:r>
            <a:endParaRPr lang="ru-RU" sz="4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47" name="AutoShape 4"/>
          <p:cNvSpPr>
            <a:spLocks noChangeArrowheads="1"/>
          </p:cNvSpPr>
          <p:nvPr/>
        </p:nvSpPr>
        <p:spPr bwMode="auto">
          <a:xfrm>
            <a:off x="381000" y="1447800"/>
            <a:ext cx="8305800" cy="14478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000" dirty="0"/>
          </a:p>
          <a:p>
            <a:pPr algn="ctr"/>
            <a:endParaRPr lang="ru-RU" sz="4000" dirty="0"/>
          </a:p>
          <a:p>
            <a:pPr algn="ctr"/>
            <a:r>
              <a:rPr lang="ru-RU" sz="3600" dirty="0">
                <a:solidFill>
                  <a:schemeClr val="bg1"/>
                </a:solidFill>
              </a:rPr>
              <a:t>Планируемые образовательные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</a:rPr>
              <a:t> результаты 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ru-RU" sz="3600" dirty="0"/>
          </a:p>
        </p:txBody>
      </p:sp>
      <p:sp>
        <p:nvSpPr>
          <p:cNvPr id="31748" name="AutoShape 5"/>
          <p:cNvSpPr>
            <a:spLocks noChangeArrowheads="1"/>
          </p:cNvSpPr>
          <p:nvPr/>
        </p:nvSpPr>
        <p:spPr bwMode="auto">
          <a:xfrm>
            <a:off x="457200" y="3276600"/>
            <a:ext cx="8305800" cy="14478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solidFill>
                  <a:schemeClr val="bg1"/>
                </a:solidFill>
              </a:rPr>
              <a:t>Соответствующие им виды </a:t>
            </a:r>
          </a:p>
          <a:p>
            <a:pPr algn="ctr"/>
            <a:r>
              <a:rPr lang="ru-RU" sz="3600">
                <a:solidFill>
                  <a:schemeClr val="bg1"/>
                </a:solidFill>
              </a:rPr>
              <a:t>учебной деятельности</a:t>
            </a:r>
          </a:p>
        </p:txBody>
      </p:sp>
      <p:sp>
        <p:nvSpPr>
          <p:cNvPr id="31749" name="AutoShape 6"/>
          <p:cNvSpPr>
            <a:spLocks noChangeArrowheads="1"/>
          </p:cNvSpPr>
          <p:nvPr/>
        </p:nvSpPr>
        <p:spPr bwMode="auto">
          <a:xfrm>
            <a:off x="381000" y="5105400"/>
            <a:ext cx="8305800" cy="14478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Необходимые средства обучения </a:t>
            </a:r>
          </a:p>
          <a:p>
            <a:pPr algn="ctr"/>
            <a:r>
              <a:rPr lang="ru-RU" sz="2400" b="1">
                <a:solidFill>
                  <a:schemeClr val="bg1"/>
                </a:solidFill>
              </a:rPr>
              <a:t>(в частности, средства ИКТ) для </a:t>
            </a:r>
          </a:p>
          <a:p>
            <a:pPr algn="ctr"/>
            <a:r>
              <a:rPr lang="ru-RU" sz="2400" b="1">
                <a:solidFill>
                  <a:schemeClr val="bg1"/>
                </a:solidFill>
              </a:rPr>
              <a:t>реализации учебной деятельности</a:t>
            </a:r>
          </a:p>
        </p:txBody>
      </p:sp>
      <p:sp>
        <p:nvSpPr>
          <p:cNvPr id="31750" name="AutoShape 7"/>
          <p:cNvSpPr>
            <a:spLocks noChangeArrowheads="1"/>
          </p:cNvSpPr>
          <p:nvPr/>
        </p:nvSpPr>
        <p:spPr bwMode="auto">
          <a:xfrm>
            <a:off x="8153400" y="2743200"/>
            <a:ext cx="304800" cy="519113"/>
          </a:xfrm>
          <a:prstGeom prst="downArrow">
            <a:avLst>
              <a:gd name="adj1" fmla="val 50000"/>
              <a:gd name="adj2" fmla="val 425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1" name="AutoShape 8"/>
          <p:cNvSpPr>
            <a:spLocks noChangeArrowheads="1"/>
          </p:cNvSpPr>
          <p:nvPr/>
        </p:nvSpPr>
        <p:spPr bwMode="auto">
          <a:xfrm>
            <a:off x="8153400" y="4648200"/>
            <a:ext cx="304800" cy="519113"/>
          </a:xfrm>
          <a:prstGeom prst="downArrow">
            <a:avLst>
              <a:gd name="adj1" fmla="val 50000"/>
              <a:gd name="adj2" fmla="val 425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8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931196" y="6248400"/>
            <a:ext cx="527004" cy="457200"/>
          </a:xfrm>
        </p:spPr>
        <p:txBody>
          <a:bodyPr/>
          <a:lstStyle/>
          <a:p>
            <a:pPr>
              <a:defRPr/>
            </a:pPr>
            <a:fld id="{FB05E7E4-3C04-465E-A88F-C49F70FBE663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210946" name="Rectangle 5"/>
          <p:cNvSpPr>
            <a:spLocks noChangeArrowheads="1"/>
          </p:cNvSpPr>
          <p:nvPr/>
        </p:nvSpPr>
        <p:spPr bwMode="auto">
          <a:xfrm>
            <a:off x="3768713" y="1603350"/>
            <a:ext cx="3030579" cy="453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indent="-457200">
              <a:spcBef>
                <a:spcPct val="20000"/>
              </a:spcBef>
              <a:buSzPct val="100000"/>
            </a:pPr>
            <a:r>
              <a:rPr lang="en-US" sz="2400" dirty="0">
                <a:latin typeface="Calibri" pitchFamily="34" charset="0"/>
                <a:ea typeface="ＭＳ Ｐゴシック"/>
                <a:cs typeface="ＭＳ Ｐゴシック"/>
              </a:rPr>
              <a:t>…</a:t>
            </a:r>
            <a:r>
              <a:rPr lang="ru-RU" sz="2400" dirty="0">
                <a:ea typeface="ＭＳ Ｐゴシック"/>
                <a:cs typeface="ＭＳ Ｐゴシック"/>
              </a:rPr>
              <a:t>включают</a:t>
            </a:r>
            <a:r>
              <a:rPr lang="en-US" sz="2400" dirty="0" smtClean="0">
                <a:latin typeface="Calibri" pitchFamily="34" charset="0"/>
                <a:ea typeface="ＭＳ Ｐゴシック"/>
                <a:cs typeface="ＭＳ Ｐゴシック"/>
              </a:rPr>
              <a:t>:</a:t>
            </a:r>
            <a:endParaRPr lang="en-US" sz="2400" dirty="0">
              <a:latin typeface="Calibri" pitchFamily="34" charset="0"/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spcAft>
                <a:spcPct val="10000"/>
              </a:spcAft>
              <a:buSzPct val="100000"/>
              <a:buFont typeface="Arial" pitchFamily="34" charset="0"/>
              <a:buChar char="•"/>
            </a:pPr>
            <a:r>
              <a:rPr lang="ru-RU" b="1" dirty="0">
                <a:ea typeface="ＭＳ Ｐゴシック"/>
                <a:cs typeface="ＭＳ Ｐゴシック"/>
              </a:rPr>
              <a:t>Приобретение знаний</a:t>
            </a:r>
          </a:p>
          <a:p>
            <a:pPr marL="342900" indent="-342900">
              <a:spcBef>
                <a:spcPct val="20000"/>
              </a:spcBef>
              <a:spcAft>
                <a:spcPct val="10000"/>
              </a:spcAft>
              <a:buSzPct val="100000"/>
              <a:buFont typeface="Arial" pitchFamily="34" charset="0"/>
              <a:buChar char="•"/>
            </a:pPr>
            <a:r>
              <a:rPr lang="ru-RU" b="1" dirty="0">
                <a:ea typeface="ＭＳ Ｐゴシック"/>
                <a:cs typeface="ＭＳ Ｐゴシック"/>
              </a:rPr>
              <a:t>Решение проблем и </a:t>
            </a:r>
            <a:r>
              <a:rPr lang="ru-RU" b="1" dirty="0" err="1">
                <a:ea typeface="ＭＳ Ｐゴシック"/>
                <a:cs typeface="ＭＳ Ｐゴシック"/>
              </a:rPr>
              <a:t>инновационность</a:t>
            </a:r>
            <a:endParaRPr lang="en-US" b="1" dirty="0"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spcAft>
                <a:spcPct val="10000"/>
              </a:spcAft>
              <a:buSzPct val="100000"/>
              <a:buFont typeface="Arial" pitchFamily="34" charset="0"/>
              <a:buChar char="•"/>
            </a:pPr>
            <a:r>
              <a:rPr lang="ru-RU" b="1" dirty="0">
                <a:ea typeface="ＭＳ Ｐゴシック"/>
                <a:cs typeface="ＭＳ Ｐゴシック"/>
              </a:rPr>
              <a:t>Использование ИКТ для обучения</a:t>
            </a:r>
            <a:endParaRPr lang="en-US" b="1" dirty="0"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spcAft>
                <a:spcPct val="10000"/>
              </a:spcAft>
              <a:buSzPct val="100000"/>
              <a:buFont typeface="Arial" pitchFamily="34" charset="0"/>
              <a:buChar char="•"/>
            </a:pPr>
            <a:r>
              <a:rPr lang="ru-RU" b="1" dirty="0" smtClean="0">
                <a:ea typeface="ＭＳ Ｐゴシック"/>
                <a:cs typeface="ＭＳ Ｐゴシック"/>
              </a:rPr>
              <a:t>Коммуникация</a:t>
            </a:r>
            <a:endParaRPr lang="ru-RU" b="1" dirty="0"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spcAft>
                <a:spcPct val="10000"/>
              </a:spcAft>
              <a:buSzPct val="100000"/>
              <a:buFont typeface="Arial" pitchFamily="34" charset="0"/>
              <a:buChar char="•"/>
            </a:pPr>
            <a:r>
              <a:rPr lang="ru-RU" b="1" dirty="0"/>
              <a:t>Сотрудничество</a:t>
            </a:r>
            <a:endParaRPr lang="en-US" b="1" dirty="0"/>
          </a:p>
          <a:p>
            <a:pPr marL="342900" indent="-342900">
              <a:spcBef>
                <a:spcPct val="20000"/>
              </a:spcBef>
              <a:spcAft>
                <a:spcPct val="10000"/>
              </a:spcAft>
              <a:buSzPct val="100000"/>
              <a:buFont typeface="Arial" pitchFamily="34" charset="0"/>
              <a:buChar char="•"/>
            </a:pPr>
            <a:r>
              <a:rPr lang="ru-RU" b="1" dirty="0" smtClean="0">
                <a:ea typeface="ＭＳ Ｐゴシック"/>
                <a:cs typeface="ＭＳ Ｐゴシック"/>
              </a:rPr>
              <a:t>Самостоятельное </a:t>
            </a:r>
            <a:r>
              <a:rPr lang="ru-RU" b="1" dirty="0">
                <a:ea typeface="ＭＳ Ｐゴシック"/>
                <a:cs typeface="ＭＳ Ｐゴシック"/>
              </a:rPr>
              <a:t>планирование своей работы учащимися, мониторинг </a:t>
            </a:r>
            <a:r>
              <a:rPr lang="ru-RU" b="1" dirty="0" err="1">
                <a:ea typeface="ＭＳ Ｐゴシック"/>
                <a:cs typeface="ＭＳ Ｐゴシック"/>
              </a:rPr>
              <a:t>индиви</a:t>
            </a:r>
            <a:r>
              <a:rPr lang="ru-RU" b="1" dirty="0">
                <a:ea typeface="ＭＳ Ｐゴシック"/>
                <a:cs typeface="ＭＳ Ｐゴシック"/>
              </a:rPr>
              <a:t>- дуального прогресса в учении</a:t>
            </a:r>
            <a:endParaRPr lang="en-US" b="1" dirty="0">
              <a:ea typeface="ＭＳ Ｐゴシック"/>
              <a:cs typeface="ＭＳ Ｐゴシック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2200" y="1098697"/>
            <a:ext cx="300038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buClr>
                <a:schemeClr val="tx2"/>
              </a:buClr>
              <a:buSzPct val="80000"/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0D0D0D"/>
                </a:solidFill>
                <a:ea typeface="ＭＳ Ｐゴシック"/>
                <a:cs typeface="ＭＳ Ｐゴシック"/>
              </a:rPr>
              <a:t>Навыки </a:t>
            </a:r>
            <a:r>
              <a:rPr lang="en-US" sz="2400" b="1" dirty="0">
                <a:solidFill>
                  <a:srgbClr val="0D0D0D"/>
                </a:solidFill>
                <a:latin typeface="Calibri" pitchFamily="34" charset="0"/>
                <a:ea typeface="ＭＳ Ｐゴシック"/>
                <a:cs typeface="ＭＳ Ｐゴシック"/>
              </a:rPr>
              <a:t>21</a:t>
            </a:r>
            <a:r>
              <a:rPr lang="ru-RU" sz="2400" b="1" baseline="30000" dirty="0">
                <a:solidFill>
                  <a:srgbClr val="0D0D0D"/>
                </a:solidFill>
                <a:ea typeface="ＭＳ Ｐゴシック"/>
                <a:cs typeface="ＭＳ Ｐゴシック"/>
              </a:rPr>
              <a:t>го</a:t>
            </a:r>
            <a:r>
              <a:rPr lang="en-US" sz="2400" b="1" dirty="0">
                <a:solidFill>
                  <a:srgbClr val="0D0D0D"/>
                </a:solidFill>
                <a:latin typeface="Calibri" pitchFamily="34" charset="0"/>
                <a:ea typeface="ＭＳ Ｐゴシック"/>
                <a:cs typeface="ＭＳ Ｐゴシック"/>
              </a:rPr>
              <a:t> </a:t>
            </a:r>
            <a:r>
              <a:rPr lang="ru-RU" sz="2400" b="1" dirty="0">
                <a:solidFill>
                  <a:srgbClr val="0D0D0D"/>
                </a:solidFill>
                <a:ea typeface="ＭＳ Ｐゴシック"/>
                <a:cs typeface="ＭＳ Ｐゴシック"/>
              </a:rPr>
              <a:t>века</a:t>
            </a:r>
            <a:endParaRPr lang="en-US" sz="2400" b="1" dirty="0">
              <a:solidFill>
                <a:srgbClr val="0D0D0D"/>
              </a:solidFill>
              <a:ea typeface="ＭＳ Ｐゴシック"/>
              <a:cs typeface="ＭＳ Ｐゴシック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771525" y="3886200"/>
            <a:ext cx="594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90440" y="1603350"/>
            <a:ext cx="3384550" cy="511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indent="-457200">
              <a:spcBef>
                <a:spcPct val="20000"/>
              </a:spcBef>
              <a:buSzPct val="100000"/>
              <a:defRPr/>
            </a:pPr>
            <a:r>
              <a:rPr lang="en-US" sz="2400" dirty="0">
                <a:latin typeface="Calibri" pitchFamily="34" charset="0"/>
                <a:ea typeface="ＭＳ Ｐゴシック"/>
                <a:cs typeface="ＭＳ Ｐゴシック"/>
              </a:rPr>
              <a:t>…</a:t>
            </a:r>
            <a:r>
              <a:rPr lang="ru-RU" sz="2400" dirty="0">
                <a:ea typeface="ＭＳ Ｐゴシック"/>
                <a:cs typeface="ＭＳ Ｐゴシック"/>
              </a:rPr>
              <a:t>классы задач</a:t>
            </a:r>
            <a:r>
              <a:rPr lang="en-US" sz="2400" dirty="0">
                <a:latin typeface="Calibri" pitchFamily="34" charset="0"/>
                <a:ea typeface="ＭＳ Ｐゴシック"/>
                <a:cs typeface="ＭＳ Ｐゴシック"/>
              </a:rPr>
              <a:t>: 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/>
                <a:cs typeface="ＭＳ Ｐゴシック"/>
              </a:rPr>
              <a:t>Освоение системы знаний</a:t>
            </a:r>
            <a:r>
              <a:rPr lang="ru-RU" dirty="0">
                <a:ea typeface="ＭＳ Ｐゴシック"/>
                <a:cs typeface="ＭＳ Ｐゴシック"/>
              </a:rPr>
              <a:t> 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ru-RU" b="1" dirty="0">
                <a:ea typeface="ＭＳ Ｐゴシック"/>
                <a:cs typeface="ＭＳ Ｐゴシック"/>
              </a:rPr>
              <a:t>Приобретение и интеграция знаний</a:t>
            </a:r>
            <a:endParaRPr lang="en-US" b="1" dirty="0"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ru-RU" b="1" dirty="0">
                <a:ea typeface="ＭＳ Ｐゴシック"/>
                <a:cs typeface="ＭＳ Ｐゴシック"/>
              </a:rPr>
              <a:t>Решение творческих и поисковых проблем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ru-RU" b="1" dirty="0">
                <a:ea typeface="ＭＳ Ｐゴシック"/>
                <a:cs typeface="ＭＳ Ｐゴシック"/>
              </a:rPr>
              <a:t>Использование ИКТ для обучения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ru-RU" b="1" dirty="0" smtClean="0">
                <a:ea typeface="ＭＳ Ｐゴシック"/>
                <a:cs typeface="ＭＳ Ｐゴシック"/>
              </a:rPr>
              <a:t>Коммуникация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ru-RU" b="1" dirty="0" smtClean="0"/>
              <a:t>Сотрудничество</a:t>
            </a:r>
            <a:endParaRPr lang="ru-RU" b="1" dirty="0"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ru-RU" b="1" dirty="0">
                <a:ea typeface="ＭＳ Ｐゴシック"/>
                <a:cs typeface="ＭＳ Ｐゴシック"/>
              </a:rPr>
              <a:t>Самоорганизация и </a:t>
            </a:r>
            <a:r>
              <a:rPr lang="ru-RU" b="1" dirty="0" err="1">
                <a:ea typeface="ＭＳ Ｐゴシック"/>
                <a:cs typeface="ＭＳ Ｐゴシック"/>
              </a:rPr>
              <a:t>саморегуляция</a:t>
            </a:r>
            <a:endParaRPr lang="ru-RU" b="1" dirty="0"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2"/>
                </a:solidFill>
                <a:ea typeface="ＭＳ Ｐゴシック"/>
                <a:cs typeface="ＭＳ Ｐゴシック"/>
              </a:rPr>
              <a:t>Личностный смысл учения и рефлексия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2"/>
                </a:solidFill>
                <a:ea typeface="ＭＳ Ｐゴシック"/>
                <a:cs typeface="ＭＳ Ｐゴシック"/>
              </a:rPr>
              <a:t>Ценностно-смысловые установки</a:t>
            </a:r>
            <a:endParaRPr lang="en-US" b="1" dirty="0">
              <a:solidFill>
                <a:schemeClr val="tx2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" name="Rectangle 6"/>
          <p:cNvSpPr/>
          <p:nvPr/>
        </p:nvSpPr>
        <p:spPr>
          <a:xfrm>
            <a:off x="243459" y="1098698"/>
            <a:ext cx="350524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buClr>
                <a:schemeClr val="tx2"/>
              </a:buClr>
              <a:buSzPct val="80000"/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0D0D0D"/>
                </a:solidFill>
                <a:ea typeface="ＭＳ Ｐゴシック"/>
                <a:cs typeface="ＭＳ Ｐゴシック"/>
              </a:rPr>
              <a:t>Россия</a:t>
            </a:r>
            <a:r>
              <a:rPr lang="en-US" sz="2400" b="1" dirty="0">
                <a:solidFill>
                  <a:srgbClr val="0D0D0D"/>
                </a:solidFill>
                <a:latin typeface="Calibri" pitchFamily="34" charset="0"/>
                <a:ea typeface="ＭＳ Ｐゴシック"/>
                <a:cs typeface="ＭＳ Ｐゴシック"/>
              </a:rPr>
              <a:t>: </a:t>
            </a:r>
            <a:r>
              <a:rPr lang="ru-RU" sz="2400" b="1" dirty="0" smtClean="0">
                <a:solidFill>
                  <a:srgbClr val="0D0D0D"/>
                </a:solidFill>
                <a:ea typeface="ＭＳ Ｐゴシック"/>
                <a:cs typeface="ＭＳ Ｐゴシック"/>
              </a:rPr>
              <a:t>ФГОС</a:t>
            </a:r>
            <a:endParaRPr lang="en-US" sz="2400" b="1" dirty="0">
              <a:solidFill>
                <a:srgbClr val="0D0D0D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cxnSp>
        <p:nvCxnSpPr>
          <p:cNvPr id="4" name="Straight Connector 9"/>
          <p:cNvCxnSpPr/>
          <p:nvPr/>
        </p:nvCxnSpPr>
        <p:spPr>
          <a:xfrm rot="5400000">
            <a:off x="3790980" y="3886200"/>
            <a:ext cx="594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3170" name="AutoShape 2"/>
          <p:cNvSpPr>
            <a:spLocks noChangeArrowheads="1"/>
          </p:cNvSpPr>
          <p:nvPr/>
        </p:nvSpPr>
        <p:spPr bwMode="gray">
          <a:xfrm>
            <a:off x="0" y="152400"/>
            <a:ext cx="9144000" cy="900113"/>
          </a:xfrm>
          <a:prstGeom prst="roundRect">
            <a:avLst>
              <a:gd name="adj" fmla="val 46389"/>
            </a:avLst>
          </a:prstGeom>
          <a:noFill/>
          <a:ln w="28575">
            <a:noFill/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Круг задач, устанавливаемых 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требованиями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ФГОС </a:t>
            </a:r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 планируемыми результатами</a:t>
            </a:r>
          </a:p>
        </p:txBody>
      </p:sp>
      <p:sp>
        <p:nvSpPr>
          <p:cNvPr id="5" name="Rectangle 6"/>
          <p:cNvSpPr/>
          <p:nvPr/>
        </p:nvSpPr>
        <p:spPr>
          <a:xfrm>
            <a:off x="6799292" y="1099152"/>
            <a:ext cx="201453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buClr>
                <a:schemeClr val="tx2"/>
              </a:buClr>
              <a:buSzPct val="80000"/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0D0D0D"/>
                </a:solidFill>
                <a:ea typeface="ＭＳ Ｐゴシック"/>
                <a:cs typeface="ＭＳ Ｐゴシック"/>
              </a:rPr>
              <a:t>Технологии</a:t>
            </a:r>
            <a:endParaRPr lang="en-US" sz="2400" b="1" dirty="0">
              <a:solidFill>
                <a:srgbClr val="0D0D0D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10954" name="Rectangle 5"/>
          <p:cNvSpPr>
            <a:spLocks noChangeArrowheads="1"/>
          </p:cNvSpPr>
          <p:nvPr/>
        </p:nvSpPr>
        <p:spPr bwMode="auto">
          <a:xfrm>
            <a:off x="6762780" y="1587203"/>
            <a:ext cx="2344707" cy="51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SzPct val="100000"/>
            </a:pPr>
            <a:r>
              <a:rPr lang="ru-RU" b="1" dirty="0" smtClean="0">
                <a:solidFill>
                  <a:schemeClr val="tx2"/>
                </a:solidFill>
                <a:ea typeface="ＭＳ Ｐゴシック"/>
                <a:cs typeface="ＭＳ Ｐゴシック"/>
              </a:rPr>
              <a:t>Личностно-центрированное </a:t>
            </a:r>
            <a:r>
              <a:rPr lang="ru-RU" b="1" dirty="0">
                <a:solidFill>
                  <a:schemeClr val="tx2"/>
                </a:solidFill>
                <a:ea typeface="ＭＳ Ｐゴシック"/>
                <a:cs typeface="ＭＳ Ｐゴシック"/>
              </a:rPr>
              <a:t>обучение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ru-RU" b="1" dirty="0" smtClean="0">
                <a:ea typeface="ＭＳ Ｐゴシック"/>
                <a:cs typeface="ＭＳ Ｐゴシック"/>
              </a:rPr>
              <a:t> Создание </a:t>
            </a:r>
            <a:r>
              <a:rPr lang="ru-RU" b="1" dirty="0">
                <a:ea typeface="ＭＳ Ｐゴシック"/>
                <a:cs typeface="ＭＳ Ｐゴシック"/>
              </a:rPr>
              <a:t>учебных ситуаций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ru-RU" b="1" dirty="0" smtClean="0">
                <a:ea typeface="ＭＳ Ｐゴシック"/>
                <a:cs typeface="ＭＳ Ｐゴシック"/>
              </a:rPr>
              <a:t> </a:t>
            </a:r>
            <a:r>
              <a:rPr lang="ru-RU" b="1" dirty="0" err="1">
                <a:ea typeface="ＭＳ Ｐゴシック"/>
                <a:cs typeface="ＭＳ Ｐゴシック"/>
              </a:rPr>
              <a:t>Дифференциция</a:t>
            </a:r>
            <a:r>
              <a:rPr lang="ru-RU" b="1" dirty="0">
                <a:ea typeface="ＭＳ Ｐゴシック"/>
                <a:cs typeface="ＭＳ Ｐゴシック"/>
              </a:rPr>
              <a:t> требований,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ru-RU" b="1" dirty="0" smtClean="0">
                <a:ea typeface="ＭＳ Ｐゴシック"/>
                <a:cs typeface="ＭＳ Ｐゴシック"/>
              </a:rPr>
              <a:t>Индивидуализация </a:t>
            </a:r>
            <a:r>
              <a:rPr lang="ru-RU" b="1" dirty="0">
                <a:ea typeface="ＭＳ Ｐゴシック"/>
                <a:cs typeface="ＭＳ Ｐゴシック"/>
              </a:rPr>
              <a:t>обучения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ru-RU" b="1" dirty="0" smtClean="0">
                <a:ea typeface="ＭＳ Ｐゴシック"/>
                <a:cs typeface="ＭＳ Ｐゴシック"/>
              </a:rPr>
              <a:t>  Интеграция содержания</a:t>
            </a:r>
            <a:endParaRPr lang="ru-RU" b="1" dirty="0">
              <a:ea typeface="ＭＳ Ｐゴシック"/>
              <a:cs typeface="ＭＳ Ｐゴシック"/>
            </a:endParaRPr>
          </a:p>
          <a:p>
            <a:pPr>
              <a:spcBef>
                <a:spcPct val="20000"/>
              </a:spcBef>
              <a:buSzPct val="100000"/>
            </a:pPr>
            <a:r>
              <a:rPr lang="ru-RU" b="1" dirty="0">
                <a:solidFill>
                  <a:schemeClr val="tx2"/>
                </a:solidFill>
                <a:ea typeface="ＭＳ Ｐゴシック"/>
                <a:cs typeface="ＭＳ Ｐゴシック"/>
              </a:rPr>
              <a:t>Интеграция ИКТ в учебный </a:t>
            </a:r>
            <a:r>
              <a:rPr lang="ru-RU" b="1" dirty="0" smtClean="0">
                <a:solidFill>
                  <a:schemeClr val="tx2"/>
                </a:solidFill>
                <a:ea typeface="ＭＳ Ｐゴシック"/>
                <a:cs typeface="ＭＳ Ｐゴシック"/>
              </a:rPr>
              <a:t>процесс</a:t>
            </a:r>
            <a:r>
              <a:rPr lang="ru-RU" b="1" dirty="0" smtClean="0">
                <a:ea typeface="ＭＳ Ｐゴシック"/>
                <a:cs typeface="ＭＳ Ｐゴシック"/>
              </a:rPr>
              <a:t>  </a:t>
            </a:r>
            <a:r>
              <a:rPr lang="ru-RU" b="1" dirty="0">
                <a:ea typeface="ＭＳ Ｐゴシック"/>
                <a:cs typeface="ＭＳ Ｐゴシック"/>
              </a:rPr>
              <a:t>ИКТ </a:t>
            </a:r>
            <a:r>
              <a:rPr lang="ru-RU" b="1" dirty="0" smtClean="0">
                <a:ea typeface="ＭＳ Ｐゴシック"/>
                <a:cs typeface="ＭＳ Ｐゴシック"/>
              </a:rPr>
              <a:t>– инструмент  </a:t>
            </a:r>
            <a:r>
              <a:rPr lang="ru-RU" b="1" dirty="0">
                <a:ea typeface="ＭＳ Ｐゴシック"/>
                <a:cs typeface="ＭＳ Ｐゴシック"/>
              </a:rPr>
              <a:t>деятельности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ru-RU" b="1" dirty="0">
                <a:ea typeface="ＭＳ Ｐゴシック"/>
                <a:cs typeface="ＭＳ Ｐゴシック"/>
              </a:rPr>
              <a:t> </a:t>
            </a:r>
            <a:r>
              <a:rPr lang="ru-RU" b="1" dirty="0" smtClean="0">
                <a:ea typeface="ＭＳ Ｐゴシック"/>
                <a:cs typeface="ＭＳ Ｐゴシック"/>
              </a:rPr>
              <a:t>Расширение границ учебного </a:t>
            </a:r>
            <a:r>
              <a:rPr lang="ru-RU" b="1" dirty="0">
                <a:ea typeface="ＭＳ Ｐゴシック"/>
                <a:cs typeface="ＭＳ Ｐゴシック"/>
              </a:rPr>
              <a:t>процесса      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endParaRPr lang="en-US" b="1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5907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10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/>
      <p:bldP spid="7" grpId="0" animBg="1"/>
      <p:bldP spid="3" grpId="0" animBg="1"/>
      <p:bldP spid="5" grpId="0" animBg="1"/>
      <p:bldP spid="2109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fld id="{50473DE7-C35D-4EBF-B57C-733B6A77661F}" type="slidenum">
              <a:rPr lang="ru-RU" smtClean="0"/>
              <a:pPr algn="l" eaLnBrk="1" hangingPunct="1">
                <a:defRPr/>
              </a:pPr>
              <a:t>14</a:t>
            </a:fld>
            <a:endParaRPr lang="ru-RU" smtClean="0"/>
          </a:p>
        </p:txBody>
      </p:sp>
      <p:sp>
        <p:nvSpPr>
          <p:cNvPr id="5123" name="AutoShape 2"/>
          <p:cNvSpPr>
            <a:spLocks noChangeArrowheads="1"/>
          </p:cNvSpPr>
          <p:nvPr/>
        </p:nvSpPr>
        <p:spPr bwMode="auto">
          <a:xfrm>
            <a:off x="683418" y="1484784"/>
            <a:ext cx="7993063" cy="900113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Овладение системой учебных действий</a:t>
            </a:r>
          </a:p>
          <a:p>
            <a:pPr algn="ctr" eaLnBrk="0" hangingPunct="0"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с изучаемым учебным материалом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1619250" y="4941168"/>
            <a:ext cx="6121400" cy="1728936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способность к решению</a:t>
            </a:r>
          </a:p>
          <a:p>
            <a:pPr algn="ctr" eaLnBrk="0" hangingPunct="0"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учебно-познавательных и</a:t>
            </a:r>
          </a:p>
          <a:p>
            <a:pPr algn="ctr" eaLnBrk="0" hangingPunct="0"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учебно-практических задач  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66565" name="AutoShape 5"/>
          <p:cNvSpPr>
            <a:spLocks noChangeArrowheads="1"/>
          </p:cNvSpPr>
          <p:nvPr/>
        </p:nvSpPr>
        <p:spPr bwMode="auto">
          <a:xfrm>
            <a:off x="3132138" y="4478930"/>
            <a:ext cx="2989262" cy="4622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5126" name="AutoShape 2"/>
          <p:cNvSpPr>
            <a:spLocks noChangeArrowheads="1"/>
          </p:cNvSpPr>
          <p:nvPr/>
        </p:nvSpPr>
        <p:spPr bwMode="auto">
          <a:xfrm>
            <a:off x="107950" y="2632216"/>
            <a:ext cx="2663850" cy="180022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ru-RU" sz="2400" b="1" dirty="0">
                <a:solidFill>
                  <a:schemeClr val="bg2"/>
                </a:solidFill>
                <a:latin typeface="Tahoma" pitchFamily="34" charset="0"/>
              </a:rPr>
              <a:t> </a:t>
            </a:r>
            <a:r>
              <a:rPr lang="ru-RU" sz="2400" b="1" u="sng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личностные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:</a:t>
            </a:r>
          </a:p>
          <a:p>
            <a:pPr eaLnBrk="0" hangingPunct="0">
              <a:buFontTx/>
              <a:buChar char="•"/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самоопределение</a:t>
            </a:r>
          </a:p>
          <a:p>
            <a:pPr eaLnBrk="0" hangingPunct="0">
              <a:buFontTx/>
              <a:buChar char="•"/>
              <a:defRPr/>
            </a:pP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смыслообразование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морально-этическая</a:t>
            </a:r>
          </a:p>
          <a:p>
            <a:pPr eaLnBrk="0" hangingPunct="0"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 ориентация</a:t>
            </a:r>
          </a:p>
        </p:txBody>
      </p:sp>
      <p:sp>
        <p:nvSpPr>
          <p:cNvPr id="5127" name="AutoShape 2"/>
          <p:cNvSpPr>
            <a:spLocks noChangeArrowheads="1"/>
          </p:cNvSpPr>
          <p:nvPr/>
        </p:nvSpPr>
        <p:spPr bwMode="auto">
          <a:xfrm>
            <a:off x="2965329" y="2632215"/>
            <a:ext cx="2988990" cy="180022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ru-RU" sz="2400" b="1" u="sng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метапредметные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:</a:t>
            </a:r>
          </a:p>
          <a:p>
            <a:pPr eaLnBrk="0" hangingPunct="0">
              <a:buFontTx/>
              <a:buChar char="•"/>
              <a:defRPr/>
            </a:pP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саморегуляция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коммуникация</a:t>
            </a:r>
          </a:p>
          <a:p>
            <a:pPr eaLnBrk="0" hangingPunct="0">
              <a:buFontTx/>
              <a:buChar char="•"/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познавательная</a:t>
            </a:r>
          </a:p>
          <a:p>
            <a:pPr eaLnBrk="0" hangingPunct="0"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  деятельность </a:t>
            </a:r>
          </a:p>
        </p:txBody>
      </p:sp>
      <p:sp>
        <p:nvSpPr>
          <p:cNvPr id="5128" name="AutoShape 2"/>
          <p:cNvSpPr>
            <a:spLocks noChangeArrowheads="1"/>
          </p:cNvSpPr>
          <p:nvPr/>
        </p:nvSpPr>
        <p:spPr bwMode="auto">
          <a:xfrm>
            <a:off x="6125783" y="2632217"/>
            <a:ext cx="2808287" cy="1800223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ru-RU" sz="2400" b="1" dirty="0">
                <a:solidFill>
                  <a:schemeClr val="bg2"/>
                </a:solidFill>
                <a:latin typeface="Tahoma" pitchFamily="34" charset="0"/>
              </a:rPr>
              <a:t> </a:t>
            </a:r>
            <a:r>
              <a:rPr lang="ru-RU" sz="2400" b="1" u="sng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предметные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:</a:t>
            </a:r>
          </a:p>
          <a:p>
            <a:pPr eaLnBrk="0" hangingPunct="0">
              <a:buFontTx/>
              <a:buChar char="•"/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освоение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системати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-</a:t>
            </a:r>
          </a:p>
          <a:p>
            <a:pPr eaLnBrk="0" hangingPunct="0"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 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ческих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 знаний, </a:t>
            </a:r>
          </a:p>
          <a:p>
            <a:pPr eaLnBrk="0" hangingPunct="0">
              <a:buFontTx/>
              <a:buChar char="•"/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преобразование, при-</a:t>
            </a:r>
          </a:p>
          <a:p>
            <a:pPr eaLnBrk="0" hangingPunct="0"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 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менение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 и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самостоя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-</a:t>
            </a:r>
          </a:p>
          <a:p>
            <a:pPr eaLnBrk="0" hangingPunct="0"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  тельное пополнение</a:t>
            </a:r>
          </a:p>
          <a:p>
            <a:pPr eaLnBrk="0" hangingPunct="0"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  знаний  </a:t>
            </a: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gray">
          <a:xfrm>
            <a:off x="251519" y="260648"/>
            <a:ext cx="8640961" cy="1092200"/>
          </a:xfrm>
          <a:prstGeom prst="roundRect">
            <a:avLst>
              <a:gd name="adj" fmla="val 49106"/>
            </a:avLst>
          </a:prstGeom>
          <a:noFill/>
          <a:ln w="28575">
            <a:noFill/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ФГОС: ориентация на результат: в чем</a:t>
            </a:r>
          </a:p>
          <a:p>
            <a:pPr algn="ctr"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проявляется достижение результатов</a:t>
            </a:r>
          </a:p>
        </p:txBody>
      </p:sp>
      <p:sp>
        <p:nvSpPr>
          <p:cNvPr id="2" name="Управляющая кнопка: назад 1">
            <a:hlinkClick r:id="rId3" action="ppaction://hlinksldjump" highlightClick="1"/>
          </p:cNvPr>
          <p:cNvSpPr/>
          <p:nvPr/>
        </p:nvSpPr>
        <p:spPr>
          <a:xfrm>
            <a:off x="8388424" y="6381328"/>
            <a:ext cx="432048" cy="28877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930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238" y="548680"/>
            <a:ext cx="8219256" cy="1252728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Модуль 2 </a:t>
            </a:r>
            <a:br>
              <a:rPr lang="ru-RU" b="1" dirty="0" smtClean="0"/>
            </a:br>
            <a:r>
              <a:rPr lang="ru-RU" b="1" dirty="0" smtClean="0"/>
              <a:t>Проектная </a:t>
            </a:r>
            <a:r>
              <a:rPr lang="ru-RU" b="1" dirty="0"/>
              <a:t>деятельность</a:t>
            </a:r>
            <a:br>
              <a:rPr lang="ru-RU" b="1" dirty="0"/>
            </a:b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Маслова И.В.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83568" y="1937143"/>
            <a:ext cx="3822192" cy="344728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Основы проектной деятельности;</a:t>
            </a:r>
          </a:p>
          <a:p>
            <a:r>
              <a:rPr lang="ru-RU" sz="2800" b="1" dirty="0" smtClean="0"/>
              <a:t>Разработка проекта;</a:t>
            </a:r>
          </a:p>
          <a:p>
            <a:r>
              <a:rPr lang="ru-RU" sz="2800" b="1" dirty="0" smtClean="0"/>
              <a:t>Планирование проекта;</a:t>
            </a:r>
          </a:p>
          <a:p>
            <a:r>
              <a:rPr lang="ru-RU" sz="2800" b="1" dirty="0" smtClean="0"/>
              <a:t>Оценивание проекта;</a:t>
            </a:r>
          </a:p>
          <a:p>
            <a:r>
              <a:rPr lang="ru-RU" sz="2800" b="1" dirty="0" smtClean="0"/>
              <a:t>Управление процессом обучения</a:t>
            </a:r>
            <a:endParaRPr lang="ru-RU" sz="2800" b="1" dirty="0"/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388424" y="6344439"/>
            <a:ext cx="43204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1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58" t="33388" r="9603" b="-1"/>
          <a:stretch/>
        </p:blipFill>
        <p:spPr>
          <a:xfrm>
            <a:off x="4572000" y="4231938"/>
            <a:ext cx="3281821" cy="2112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853" y="1916832"/>
            <a:ext cx="3041595" cy="2152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19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Количество участников проекта</a:t>
            </a:r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dirty="0" smtClean="0"/>
              <a:t>Можно выделить проекты:</a:t>
            </a:r>
          </a:p>
          <a:p>
            <a:r>
              <a:rPr lang="ru-RU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Личностные </a:t>
            </a:r>
            <a:r>
              <a:rPr lang="ru-RU" sz="3200" dirty="0" smtClean="0"/>
              <a:t>(между двумя партнерами, находящимися в разных школах, регионах, странах)</a:t>
            </a:r>
          </a:p>
          <a:p>
            <a:r>
              <a:rPr lang="ru-RU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Парные</a:t>
            </a:r>
            <a:r>
              <a:rPr lang="ru-RU" sz="3200" dirty="0" smtClean="0"/>
              <a:t> (между парами участников)</a:t>
            </a:r>
          </a:p>
          <a:p>
            <a:r>
              <a:rPr lang="ru-RU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Групповые</a:t>
            </a:r>
            <a:r>
              <a:rPr lang="ru-RU" sz="3200" dirty="0" smtClean="0"/>
              <a:t> (между группами участников)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2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Модуль 3</a:t>
            </a:r>
            <a:br>
              <a:rPr lang="ru-RU" b="1" dirty="0" smtClean="0"/>
            </a:br>
            <a:r>
              <a:rPr lang="ru-RU" b="1" dirty="0" smtClean="0"/>
              <a:t>сотрудничество</a:t>
            </a:r>
            <a:endParaRPr lang="ru-RU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Маслова И.В.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7" y="2060848"/>
            <a:ext cx="3815279" cy="4065632"/>
          </a:xfrm>
        </p:spPr>
        <p:txBody>
          <a:bodyPr>
            <a:normAutofit fontScale="92500" lnSpcReduction="20000"/>
          </a:bodyPr>
          <a:lstStyle/>
          <a:p>
            <a:r>
              <a:rPr lang="ru-RU" sz="2200" b="1" dirty="0"/>
              <a:t>Планирование сотрудничества</a:t>
            </a:r>
          </a:p>
          <a:p>
            <a:r>
              <a:rPr lang="ru-RU" sz="2200" b="1" dirty="0"/>
              <a:t>Характеристики сотрудничества </a:t>
            </a:r>
            <a:endParaRPr lang="en-US" sz="2200" b="1" dirty="0" smtClean="0"/>
          </a:p>
          <a:p>
            <a:r>
              <a:rPr lang="ru-RU" sz="2200" b="1" dirty="0"/>
              <a:t>Разработка заданий для совместной деятельности</a:t>
            </a:r>
          </a:p>
          <a:p>
            <a:r>
              <a:rPr lang="ru-RU" sz="2200" b="1" dirty="0"/>
              <a:t>Оценивание </a:t>
            </a:r>
            <a:r>
              <a:rPr lang="ru-RU" sz="2200" b="1" dirty="0" smtClean="0"/>
              <a:t>сотрудничества</a:t>
            </a:r>
            <a:endParaRPr lang="en-US" sz="2200" b="1" dirty="0" smtClean="0"/>
          </a:p>
          <a:p>
            <a:r>
              <a:rPr lang="ru-RU" sz="2200" b="1" dirty="0"/>
              <a:t>Инструменты </a:t>
            </a:r>
            <a:r>
              <a:rPr lang="ru-RU" sz="2200" b="1" dirty="0" smtClean="0"/>
              <a:t>сотрудничества</a:t>
            </a:r>
            <a:endParaRPr lang="en-US" sz="2200" b="1" dirty="0" smtClean="0"/>
          </a:p>
          <a:p>
            <a:r>
              <a:rPr lang="ru-RU" sz="2200" b="1" dirty="0"/>
              <a:t>Стратегии </a:t>
            </a:r>
            <a:r>
              <a:rPr lang="ru-RU" sz="2200" b="1" dirty="0" smtClean="0"/>
              <a:t>сотрудничества</a:t>
            </a:r>
            <a:endParaRPr lang="en-US" sz="2200" b="1" dirty="0" smtClean="0"/>
          </a:p>
          <a:p>
            <a:r>
              <a:rPr lang="ru-RU" sz="2200" b="1" dirty="0"/>
              <a:t>Организация совместной </a:t>
            </a:r>
            <a:r>
              <a:rPr lang="ru-RU" sz="2200" b="1" dirty="0" smtClean="0"/>
              <a:t>деятельности</a:t>
            </a:r>
            <a:endParaRPr lang="en-US" sz="2200" b="1" dirty="0" smtClean="0"/>
          </a:p>
          <a:p>
            <a:r>
              <a:rPr lang="ru-RU" sz="2200" b="1" dirty="0"/>
              <a:t>Непредвиденные трудности </a:t>
            </a: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40" y="2708920"/>
            <a:ext cx="3822700" cy="2867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532440" y="6381328"/>
            <a:ext cx="288032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28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1B176-B11D-48A3-90FD-70442404EE64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975875" name="AutoShape 3"/>
          <p:cNvSpPr>
            <a:spLocks noChangeArrowheads="1"/>
          </p:cNvSpPr>
          <p:nvPr/>
        </p:nvSpPr>
        <p:spPr bwMode="gray">
          <a:xfrm>
            <a:off x="179387" y="5467215"/>
            <a:ext cx="8821737" cy="1188876"/>
          </a:xfrm>
          <a:prstGeom prst="roundRect">
            <a:avLst>
              <a:gd name="adj" fmla="val 49106"/>
            </a:avLst>
          </a:prstGeom>
          <a:noFill/>
          <a:ln w="2857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Сотрудничество и коммуникация</a:t>
            </a:r>
            <a:endParaRPr lang="ru-RU" sz="44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  <a:defRPr/>
            </a:pPr>
            <a:endParaRPr lang="ru-RU" sz="3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21877642"/>
              </p:ext>
            </p:extLst>
          </p:nvPr>
        </p:nvGraphicFramePr>
        <p:xfrm>
          <a:off x="1542255" y="13863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02987" y="3900957"/>
            <a:ext cx="936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диалог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4084" y="2360889"/>
            <a:ext cx="1292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ситуация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общения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2083890"/>
            <a:ext cx="17466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/>
              <a:t>речевые и</a:t>
            </a:r>
          </a:p>
          <a:p>
            <a:pPr algn="ctr"/>
            <a:r>
              <a:rPr lang="ru-RU" b="1" i="1" dirty="0" smtClean="0"/>
              <a:t>иные средства,</a:t>
            </a:r>
          </a:p>
          <a:p>
            <a:pPr algn="ctr"/>
            <a:r>
              <a:rPr lang="ru-RU" b="1" i="1" dirty="0" smtClean="0"/>
              <a:t>отвечающие</a:t>
            </a:r>
            <a:endParaRPr lang="ru-RU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415602" y="4261738"/>
            <a:ext cx="2084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коммуникативной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задаче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72200" y="3615407"/>
            <a:ext cx="1119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формату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общения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8029" y="1916832"/>
            <a:ext cx="21201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/>
              <a:t>средства и</a:t>
            </a:r>
          </a:p>
          <a:p>
            <a:pPr algn="ctr"/>
            <a:r>
              <a:rPr lang="ru-RU" b="1" i="1" dirty="0" smtClean="0"/>
              <a:t>способы действий,</a:t>
            </a:r>
          </a:p>
          <a:p>
            <a:pPr algn="ctr"/>
            <a:r>
              <a:rPr lang="ru-RU" b="1" i="1" dirty="0" smtClean="0"/>
              <a:t>отвечающие</a:t>
            </a:r>
            <a:endParaRPr lang="ru-RU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64223" y="3632691"/>
            <a:ext cx="1880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предмету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сотрудничества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9893" y="4287545"/>
            <a:ext cx="1880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процессу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сотрудничества</a:t>
            </a:r>
            <a:endParaRPr lang="ru-RU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559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255" y="548680"/>
            <a:ext cx="8229600" cy="1252728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Модуль 4</a:t>
            </a:r>
            <a:br>
              <a:rPr lang="ru-RU" b="1" dirty="0" smtClean="0"/>
            </a:br>
            <a:r>
              <a:rPr lang="ru-RU" b="1" dirty="0" smtClean="0"/>
              <a:t>Система </a:t>
            </a:r>
            <a:r>
              <a:rPr lang="ru-RU" b="1" dirty="0"/>
              <a:t>оценивания</a:t>
            </a:r>
            <a:br>
              <a:rPr lang="ru-RU" b="1" dirty="0"/>
            </a:b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Маслова И.В.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b="1" dirty="0"/>
              <a:t>Стратегии </a:t>
            </a:r>
            <a:r>
              <a:rPr lang="ru-RU" b="1" dirty="0" smtClean="0"/>
              <a:t>оценивания</a:t>
            </a:r>
            <a:endParaRPr lang="en-US" b="1" dirty="0" smtClean="0"/>
          </a:p>
          <a:p>
            <a:r>
              <a:rPr lang="ru-RU" b="1" dirty="0"/>
              <a:t>Методы </a:t>
            </a:r>
            <a:r>
              <a:rPr lang="ru-RU" b="1" dirty="0" smtClean="0"/>
              <a:t>оценивания</a:t>
            </a:r>
            <a:endParaRPr lang="en-US" b="1" dirty="0" smtClean="0"/>
          </a:p>
          <a:p>
            <a:r>
              <a:rPr lang="ru-RU" b="1" dirty="0"/>
              <a:t>Разработка системы </a:t>
            </a:r>
            <a:r>
              <a:rPr lang="ru-RU" b="1" dirty="0" smtClean="0"/>
              <a:t>оценивания</a:t>
            </a:r>
            <a:endParaRPr lang="en-US" b="1" dirty="0" smtClean="0"/>
          </a:p>
          <a:p>
            <a:r>
              <a:rPr lang="ru-RU" b="1" dirty="0"/>
              <a:t>Оценивание в </a:t>
            </a:r>
            <a:r>
              <a:rPr lang="ru-RU" b="1" dirty="0" smtClean="0"/>
              <a:t>действии</a:t>
            </a:r>
          </a:p>
          <a:p>
            <a:r>
              <a:rPr lang="ru-RU" b="1" dirty="0"/>
              <a:t>Выставление оценки в классе 21 века</a:t>
            </a:r>
          </a:p>
          <a:p>
            <a:r>
              <a:rPr lang="ru-RU" b="1" dirty="0"/>
              <a:t> </a:t>
            </a:r>
          </a:p>
          <a:p>
            <a:endParaRPr lang="ru-RU" dirty="0"/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172400" y="6309320"/>
            <a:ext cx="504056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7" name="Picture 9" descr="C:\Program Files\Microsoft Office\MEDIA\CAGCAT10\j0217698.wmf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3608" y="2708920"/>
            <a:ext cx="2952328" cy="2861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65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1052736"/>
            <a:ext cx="6480720" cy="54476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Или</a:t>
            </a:r>
          </a:p>
          <a:p>
            <a:pPr algn="ctr"/>
            <a:r>
              <a:rPr lang="ru-RU" sz="2400" b="1" dirty="0"/>
              <a:t>п</a:t>
            </a:r>
            <a:r>
              <a:rPr lang="ru-RU" sz="2400" b="1" dirty="0" smtClean="0"/>
              <a:t>едагогическая</a:t>
            </a:r>
          </a:p>
          <a:p>
            <a:pPr algn="ctr"/>
            <a:r>
              <a:rPr lang="ru-RU" sz="2400" b="1" dirty="0" smtClean="0"/>
              <a:t>МАСТЕРСКАЯ</a:t>
            </a:r>
          </a:p>
          <a:p>
            <a:pPr algn="ctr"/>
            <a:r>
              <a:rPr lang="ru-RU" sz="2400" b="1" dirty="0"/>
              <a:t>к</a:t>
            </a:r>
            <a:r>
              <a:rPr lang="ru-RU" sz="2400" b="1" dirty="0" smtClean="0"/>
              <a:t>ак</a:t>
            </a:r>
          </a:p>
          <a:p>
            <a:pPr algn="ctr"/>
            <a:r>
              <a:rPr lang="ru-RU" sz="2400" b="1" dirty="0" smtClean="0"/>
              <a:t>ИНСТРУМЕНТ</a:t>
            </a:r>
          </a:p>
          <a:p>
            <a:r>
              <a:rPr lang="ru-RU" sz="2000" b="1" dirty="0" smtClean="0"/>
              <a:t>    П</a:t>
            </a:r>
          </a:p>
          <a:p>
            <a:r>
              <a:rPr lang="ru-RU" sz="2000" b="1" dirty="0" smtClean="0"/>
              <a:t>    О         </a:t>
            </a:r>
            <a:r>
              <a:rPr lang="ru-RU" sz="2400" b="1" dirty="0" smtClean="0"/>
              <a:t>профессиональной квалификации</a:t>
            </a:r>
            <a:r>
              <a:rPr lang="ru-RU" sz="2000" b="1" dirty="0" smtClean="0"/>
              <a:t>,</a:t>
            </a:r>
          </a:p>
          <a:p>
            <a:r>
              <a:rPr lang="ru-RU" sz="2000" b="1" dirty="0" smtClean="0"/>
              <a:t>    В</a:t>
            </a:r>
          </a:p>
          <a:p>
            <a:r>
              <a:rPr lang="ru-RU" sz="2000" b="1" dirty="0" smtClean="0"/>
              <a:t>    Ы      </a:t>
            </a:r>
            <a:r>
              <a:rPr lang="ru-RU" sz="2400" b="1" dirty="0" smtClean="0"/>
              <a:t>учебной мотивации и качества знаний</a:t>
            </a:r>
            <a:r>
              <a:rPr lang="ru-RU" sz="2000" b="1" dirty="0" smtClean="0"/>
              <a:t>,</a:t>
            </a:r>
          </a:p>
          <a:p>
            <a:r>
              <a:rPr lang="ru-RU" sz="2000" b="1" dirty="0" smtClean="0"/>
              <a:t>    Ш</a:t>
            </a:r>
          </a:p>
          <a:p>
            <a:r>
              <a:rPr lang="ru-RU" sz="2000" b="1" dirty="0" smtClean="0"/>
              <a:t>    Е         </a:t>
            </a:r>
            <a:r>
              <a:rPr lang="ru-RU" sz="2400" b="1" dirty="0" smtClean="0"/>
              <a:t>технологической культуры</a:t>
            </a:r>
          </a:p>
          <a:p>
            <a:r>
              <a:rPr lang="ru-RU" sz="2000" b="1" dirty="0" smtClean="0"/>
              <a:t>    Н</a:t>
            </a:r>
          </a:p>
          <a:p>
            <a:r>
              <a:rPr lang="ru-RU" sz="2000" b="1" dirty="0" smtClean="0"/>
              <a:t>    И</a:t>
            </a:r>
          </a:p>
          <a:p>
            <a:r>
              <a:rPr lang="ru-RU" sz="2000" b="1" dirty="0" smtClean="0"/>
              <a:t>    Я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Маслова И.В.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98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95DBC-F516-44FD-B1F8-FB429E57C5C1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909314" name="AutoShape 2"/>
          <p:cNvSpPr>
            <a:spLocks noChangeArrowheads="1"/>
          </p:cNvSpPr>
          <p:nvPr/>
        </p:nvSpPr>
        <p:spPr bwMode="gray">
          <a:xfrm>
            <a:off x="0" y="287292"/>
            <a:ext cx="8748713" cy="946196"/>
          </a:xfrm>
          <a:prstGeom prst="roundRect">
            <a:avLst>
              <a:gd name="adj" fmla="val 46389"/>
            </a:avLst>
          </a:prstGeom>
          <a:noFill/>
          <a:ln w="285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Задания для формирования и оценки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достижения планируемых результатов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7414" y="1233488"/>
            <a:ext cx="8909172" cy="55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ru-RU" sz="2400" dirty="0"/>
              <a:t>устные, письменные, практические, </a:t>
            </a:r>
            <a:r>
              <a:rPr lang="ru-RU" sz="2400" dirty="0" smtClean="0"/>
              <a:t>с использованием ИКТ;</a:t>
            </a:r>
            <a:endParaRPr lang="ru-RU" sz="2400" dirty="0"/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n-US" sz="2400" dirty="0"/>
              <a:t>“</a:t>
            </a:r>
            <a:r>
              <a:rPr lang="ru-RU" sz="2400" dirty="0"/>
              <a:t>предметные</a:t>
            </a:r>
            <a:r>
              <a:rPr lang="en-US" sz="2400" dirty="0"/>
              <a:t>”</a:t>
            </a:r>
            <a:r>
              <a:rPr lang="ru-RU" sz="2400" dirty="0"/>
              <a:t>, </a:t>
            </a:r>
            <a:r>
              <a:rPr lang="ru-RU" sz="2400" dirty="0" err="1"/>
              <a:t>межпредметные</a:t>
            </a:r>
            <a:r>
              <a:rPr lang="ru-RU" sz="2400" dirty="0"/>
              <a:t> и </a:t>
            </a:r>
            <a:r>
              <a:rPr lang="en-US" sz="2400" dirty="0" smtClean="0"/>
              <a:t>“</a:t>
            </a:r>
            <a:r>
              <a:rPr lang="ru-RU" sz="2400" dirty="0" err="1" smtClean="0"/>
              <a:t>метапредметные</a:t>
            </a:r>
            <a:r>
              <a:rPr lang="en-US" sz="2400" dirty="0" smtClean="0"/>
              <a:t>”</a:t>
            </a:r>
            <a:r>
              <a:rPr lang="ru-RU" sz="2400" dirty="0" smtClean="0"/>
              <a:t>;</a:t>
            </a:r>
            <a:endParaRPr lang="ru-RU" sz="2400" dirty="0"/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ru-RU" sz="2400" dirty="0"/>
              <a:t>для индивидуальной, парной или групповой работы;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ru-RU" sz="2400" dirty="0"/>
              <a:t>репродуктивные и продуктивные, в том числе – направленные на разрешение проблем;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ru-RU" sz="2400" dirty="0"/>
              <a:t>для проектной и исследовательской деятельности;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ru-RU" sz="2400" dirty="0"/>
              <a:t>с открытым и закрытым ответом;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ru-RU" sz="2400" dirty="0"/>
              <a:t>для стандартизированных работ и для текущей (формирующей и диагностической) оценки;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ru-RU" sz="2400" dirty="0"/>
              <a:t>позволяющие оценивать достижение планируемого результата как на базовом, так и на повышенном уровне;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ru-RU" sz="2400" dirty="0"/>
              <a:t>допускающие использование справочной литературы,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ru-RU" sz="2400" dirty="0"/>
              <a:t>допускающие адаптацию к индивидуальным особенностям учащихся.</a:t>
            </a:r>
          </a:p>
        </p:txBody>
      </p:sp>
    </p:spTree>
    <p:extLst>
      <p:ext uri="{BB962C8B-B14F-4D97-AF65-F5344CB8AC3E}">
        <p14:creationId xmlns:p14="http://schemas.microsoft.com/office/powerpoint/2010/main" val="64810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3132138" y="188913"/>
            <a:ext cx="59039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</a:pPr>
            <a:endParaRPr lang="ru-RU" sz="4000">
              <a:solidFill>
                <a:srgbClr val="FF0000"/>
              </a:solidFill>
            </a:endParaRPr>
          </a:p>
        </p:txBody>
      </p:sp>
      <p:sp>
        <p:nvSpPr>
          <p:cNvPr id="69635" name="Text Box 6"/>
          <p:cNvSpPr txBox="1">
            <a:spLocks noChangeArrowheads="1"/>
          </p:cNvSpPr>
          <p:nvPr/>
        </p:nvSpPr>
        <p:spPr bwMode="auto">
          <a:xfrm>
            <a:off x="471064" y="327437"/>
            <a:ext cx="8084902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МЕТАПРЕДМЕТНЫЕ РЕЗУЛЬТАТЫ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9636" name="AutoShape 2"/>
          <p:cNvSpPr>
            <a:spLocks noChangeArrowheads="1"/>
          </p:cNvSpPr>
          <p:nvPr/>
        </p:nvSpPr>
        <p:spPr bwMode="auto">
          <a:xfrm>
            <a:off x="87846" y="1400579"/>
            <a:ext cx="2195513" cy="5032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ru-RU" sz="2400" dirty="0">
                <a:latin typeface="Tahoma" pitchFamily="34" charset="0"/>
              </a:rPr>
              <a:t>регулятивные</a:t>
            </a:r>
          </a:p>
        </p:txBody>
      </p:sp>
      <p:sp>
        <p:nvSpPr>
          <p:cNvPr id="69637" name="AutoShape 2"/>
          <p:cNvSpPr>
            <a:spLocks noChangeArrowheads="1"/>
          </p:cNvSpPr>
          <p:nvPr/>
        </p:nvSpPr>
        <p:spPr bwMode="auto">
          <a:xfrm>
            <a:off x="2350969" y="1400578"/>
            <a:ext cx="2879725" cy="50323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ru-RU" sz="2400" dirty="0">
                <a:latin typeface="Tahoma" pitchFamily="34" charset="0"/>
              </a:rPr>
              <a:t>коммуникативные</a:t>
            </a:r>
            <a:endParaRPr lang="ru-RU" sz="2000" dirty="0">
              <a:latin typeface="Tahoma" pitchFamily="34" charset="0"/>
            </a:endParaRPr>
          </a:p>
        </p:txBody>
      </p:sp>
      <p:sp>
        <p:nvSpPr>
          <p:cNvPr id="69638" name="AutoShape 2"/>
          <p:cNvSpPr>
            <a:spLocks noChangeArrowheads="1"/>
          </p:cNvSpPr>
          <p:nvPr/>
        </p:nvSpPr>
        <p:spPr bwMode="auto">
          <a:xfrm>
            <a:off x="6443663" y="1409181"/>
            <a:ext cx="2590800" cy="56766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ru-RU" sz="2400" dirty="0">
                <a:latin typeface="Tahoma" pitchFamily="34" charset="0"/>
              </a:rPr>
              <a:t>познавательные</a:t>
            </a:r>
            <a:endParaRPr lang="ru-RU" sz="2000" dirty="0">
              <a:latin typeface="Tahoma" pitchFamily="34" charset="0"/>
            </a:endParaRPr>
          </a:p>
        </p:txBody>
      </p:sp>
      <p:sp>
        <p:nvSpPr>
          <p:cNvPr id="69639" name="AutoShape 2"/>
          <p:cNvSpPr>
            <a:spLocks noChangeArrowheads="1"/>
          </p:cNvSpPr>
          <p:nvPr/>
        </p:nvSpPr>
        <p:spPr bwMode="auto">
          <a:xfrm>
            <a:off x="155752" y="2029381"/>
            <a:ext cx="2195513" cy="2873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lnSpc>
                <a:spcPct val="75000"/>
              </a:lnSpc>
              <a:buFontTx/>
              <a:buChar char="•"/>
            </a:pPr>
            <a:r>
              <a:rPr lang="ru-RU" dirty="0">
                <a:latin typeface="Tahoma" pitchFamily="34" charset="0"/>
              </a:rPr>
              <a:t>целеполагание</a:t>
            </a:r>
            <a:endParaRPr lang="ru-RU" sz="1400" dirty="0">
              <a:latin typeface="Tahoma" pitchFamily="34" charset="0"/>
            </a:endParaRPr>
          </a:p>
        </p:txBody>
      </p:sp>
      <p:sp>
        <p:nvSpPr>
          <p:cNvPr id="69640" name="AutoShape 2"/>
          <p:cNvSpPr>
            <a:spLocks noChangeArrowheads="1"/>
          </p:cNvSpPr>
          <p:nvPr/>
        </p:nvSpPr>
        <p:spPr bwMode="auto">
          <a:xfrm>
            <a:off x="2376488" y="2065100"/>
            <a:ext cx="2879725" cy="50323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lnSpc>
                <a:spcPct val="75000"/>
              </a:lnSpc>
              <a:buFontTx/>
              <a:buChar char="•"/>
            </a:pPr>
            <a:r>
              <a:rPr lang="ru-RU">
                <a:latin typeface="Tahoma" pitchFamily="34" charset="0"/>
              </a:rPr>
              <a:t>речевые средства</a:t>
            </a:r>
            <a:endParaRPr lang="ru-RU" sz="1400">
              <a:latin typeface="Tahoma" pitchFamily="34" charset="0"/>
            </a:endParaRPr>
          </a:p>
        </p:txBody>
      </p:sp>
      <p:sp>
        <p:nvSpPr>
          <p:cNvPr id="69641" name="AutoShape 2"/>
          <p:cNvSpPr>
            <a:spLocks noChangeArrowheads="1"/>
          </p:cNvSpPr>
          <p:nvPr/>
        </p:nvSpPr>
        <p:spPr bwMode="auto">
          <a:xfrm>
            <a:off x="6445250" y="2067103"/>
            <a:ext cx="2590800" cy="6477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lnSpc>
                <a:spcPct val="75000"/>
              </a:lnSpc>
              <a:buFontTx/>
              <a:buChar char="•"/>
            </a:pPr>
            <a:r>
              <a:rPr lang="ru-RU" dirty="0">
                <a:latin typeface="Tahoma" pitchFamily="34" charset="0"/>
              </a:rPr>
              <a:t>работа с </a:t>
            </a:r>
            <a:r>
              <a:rPr lang="ru-RU" dirty="0" err="1">
                <a:latin typeface="Tahoma" pitchFamily="34" charset="0"/>
              </a:rPr>
              <a:t>инфор</a:t>
            </a:r>
            <a:r>
              <a:rPr lang="ru-RU" dirty="0">
                <a:latin typeface="Tahoma" pitchFamily="34" charset="0"/>
              </a:rPr>
              <a:t>-</a:t>
            </a:r>
          </a:p>
          <a:p>
            <a:pPr marL="342900" indent="-342900">
              <a:lnSpc>
                <a:spcPct val="75000"/>
              </a:lnSpc>
            </a:pPr>
            <a:r>
              <a:rPr lang="ru-RU" dirty="0">
                <a:latin typeface="Tahoma" pitchFamily="34" charset="0"/>
              </a:rPr>
              <a:t>     </a:t>
            </a:r>
            <a:r>
              <a:rPr lang="ru-RU" dirty="0" err="1">
                <a:latin typeface="Tahoma" pitchFamily="34" charset="0"/>
              </a:rPr>
              <a:t>мацией</a:t>
            </a:r>
            <a:r>
              <a:rPr lang="ru-RU" dirty="0">
                <a:latin typeface="Tahoma" pitchFamily="34" charset="0"/>
              </a:rPr>
              <a:t>: поиск,</a:t>
            </a:r>
          </a:p>
          <a:p>
            <a:pPr marL="342900" indent="-342900">
              <a:lnSpc>
                <a:spcPct val="75000"/>
              </a:lnSpc>
            </a:pPr>
            <a:r>
              <a:rPr lang="ru-RU" dirty="0">
                <a:latin typeface="Tahoma" pitchFamily="34" charset="0"/>
              </a:rPr>
              <a:t>     запись, восприятие</a:t>
            </a:r>
          </a:p>
        </p:txBody>
      </p:sp>
      <p:sp>
        <p:nvSpPr>
          <p:cNvPr id="69642" name="AutoShape 2"/>
          <p:cNvSpPr>
            <a:spLocks noChangeArrowheads="1"/>
          </p:cNvSpPr>
          <p:nvPr/>
        </p:nvSpPr>
        <p:spPr bwMode="auto">
          <a:xfrm>
            <a:off x="155456" y="2421731"/>
            <a:ext cx="2195513" cy="2873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lnSpc>
                <a:spcPct val="75000"/>
              </a:lnSpc>
              <a:buFontTx/>
              <a:buChar char="•"/>
            </a:pPr>
            <a:r>
              <a:rPr lang="ru-RU" dirty="0">
                <a:latin typeface="Tahoma" pitchFamily="34" charset="0"/>
              </a:rPr>
              <a:t>планирование</a:t>
            </a:r>
            <a:endParaRPr lang="ru-RU" sz="1400" dirty="0">
              <a:latin typeface="Tahoma" pitchFamily="34" charset="0"/>
            </a:endParaRPr>
          </a:p>
        </p:txBody>
      </p:sp>
      <p:sp>
        <p:nvSpPr>
          <p:cNvPr id="39947" name="AutoShape 2"/>
          <p:cNvSpPr>
            <a:spLocks noChangeArrowheads="1"/>
          </p:cNvSpPr>
          <p:nvPr/>
        </p:nvSpPr>
        <p:spPr bwMode="auto">
          <a:xfrm>
            <a:off x="149793" y="2775140"/>
            <a:ext cx="2195513" cy="4318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lnSpc>
                <a:spcPct val="75000"/>
              </a:lnSpc>
              <a:buFont typeface="Arial" pitchFamily="34" charset="0"/>
              <a:buChar char="•"/>
              <a:defRPr/>
            </a:pPr>
            <a:r>
              <a:rPr lang="ru-RU" dirty="0">
                <a:latin typeface="Tahoma" pitchFamily="34" charset="0"/>
                <a:cs typeface="Arial" pitchFamily="34" charset="0"/>
              </a:rPr>
              <a:t>определение</a:t>
            </a:r>
          </a:p>
          <a:p>
            <a:pPr marL="269875" indent="-269875">
              <a:lnSpc>
                <a:spcPct val="75000"/>
              </a:lnSpc>
              <a:defRPr/>
            </a:pPr>
            <a:r>
              <a:rPr lang="ru-RU" dirty="0">
                <a:latin typeface="Tahoma" pitchFamily="34" charset="0"/>
                <a:cs typeface="Arial" pitchFamily="34" charset="0"/>
              </a:rPr>
              <a:t> способа действия</a:t>
            </a:r>
            <a:endParaRPr lang="ru-RU" sz="1400" dirty="0">
              <a:latin typeface="Tahoma" pitchFamily="34" charset="0"/>
              <a:cs typeface="Arial" pitchFamily="34" charset="0"/>
            </a:endParaRPr>
          </a:p>
        </p:txBody>
      </p:sp>
      <p:sp>
        <p:nvSpPr>
          <p:cNvPr id="69644" name="AutoShape 2"/>
          <p:cNvSpPr>
            <a:spLocks noChangeArrowheads="1"/>
          </p:cNvSpPr>
          <p:nvPr/>
        </p:nvSpPr>
        <p:spPr bwMode="auto">
          <a:xfrm>
            <a:off x="149792" y="3286125"/>
            <a:ext cx="2195513" cy="2873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lnSpc>
                <a:spcPct val="75000"/>
              </a:lnSpc>
              <a:buFontTx/>
              <a:buChar char="•"/>
            </a:pPr>
            <a:r>
              <a:rPr lang="ru-RU" dirty="0">
                <a:latin typeface="Tahoma" pitchFamily="34" charset="0"/>
              </a:rPr>
              <a:t>контроль</a:t>
            </a:r>
            <a:endParaRPr lang="ru-RU" sz="1400" dirty="0">
              <a:latin typeface="Tahoma" pitchFamily="34" charset="0"/>
            </a:endParaRPr>
          </a:p>
        </p:txBody>
      </p:sp>
      <p:sp>
        <p:nvSpPr>
          <p:cNvPr id="69645" name="AutoShape 2"/>
          <p:cNvSpPr>
            <a:spLocks noChangeArrowheads="1"/>
          </p:cNvSpPr>
          <p:nvPr/>
        </p:nvSpPr>
        <p:spPr bwMode="auto">
          <a:xfrm>
            <a:off x="179388" y="3644900"/>
            <a:ext cx="2195513" cy="2873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lnSpc>
                <a:spcPct val="75000"/>
              </a:lnSpc>
              <a:buFontTx/>
              <a:buChar char="•"/>
            </a:pPr>
            <a:r>
              <a:rPr lang="ru-RU">
                <a:latin typeface="Tahoma" pitchFamily="34" charset="0"/>
              </a:rPr>
              <a:t>коррекция</a:t>
            </a:r>
            <a:endParaRPr lang="ru-RU" sz="1400">
              <a:latin typeface="Tahoma" pitchFamily="34" charset="0"/>
            </a:endParaRPr>
          </a:p>
        </p:txBody>
      </p:sp>
      <p:sp>
        <p:nvSpPr>
          <p:cNvPr id="69646" name="AutoShape 2"/>
          <p:cNvSpPr>
            <a:spLocks noChangeArrowheads="1"/>
          </p:cNvSpPr>
          <p:nvPr/>
        </p:nvSpPr>
        <p:spPr bwMode="auto">
          <a:xfrm>
            <a:off x="2387482" y="2714803"/>
            <a:ext cx="2879725" cy="5762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lnSpc>
                <a:spcPct val="75000"/>
              </a:lnSpc>
              <a:buFontTx/>
              <a:buChar char="•"/>
            </a:pPr>
            <a:r>
              <a:rPr lang="ru-RU" dirty="0">
                <a:latin typeface="Tahoma" pitchFamily="34" charset="0"/>
              </a:rPr>
              <a:t>коммуникация при</a:t>
            </a:r>
          </a:p>
          <a:p>
            <a:pPr marL="342900" indent="-342900">
              <a:lnSpc>
                <a:spcPct val="75000"/>
              </a:lnSpc>
            </a:pPr>
            <a:r>
              <a:rPr lang="ru-RU" dirty="0">
                <a:latin typeface="Tahoma" pitchFamily="34" charset="0"/>
              </a:rPr>
              <a:t>     взаимодействии</a:t>
            </a:r>
            <a:endParaRPr lang="ru-RU" sz="1400" dirty="0">
              <a:latin typeface="Tahoma" pitchFamily="34" charset="0"/>
            </a:endParaRPr>
          </a:p>
        </p:txBody>
      </p:sp>
      <p:sp>
        <p:nvSpPr>
          <p:cNvPr id="69647" name="AutoShape 2"/>
          <p:cNvSpPr>
            <a:spLocks noChangeArrowheads="1"/>
          </p:cNvSpPr>
          <p:nvPr/>
        </p:nvSpPr>
        <p:spPr bwMode="auto">
          <a:xfrm>
            <a:off x="6407813" y="2782093"/>
            <a:ext cx="2590800" cy="6477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lnSpc>
                <a:spcPct val="75000"/>
              </a:lnSpc>
              <a:buFontTx/>
              <a:buChar char="•"/>
            </a:pPr>
            <a:r>
              <a:rPr lang="ru-RU" dirty="0">
                <a:latin typeface="Tahoma" pitchFamily="34" charset="0"/>
              </a:rPr>
              <a:t>использование</a:t>
            </a:r>
          </a:p>
          <a:p>
            <a:pPr marL="342900" indent="-342900">
              <a:lnSpc>
                <a:spcPct val="75000"/>
              </a:lnSpc>
            </a:pPr>
            <a:r>
              <a:rPr lang="ru-RU" dirty="0">
                <a:latin typeface="Tahoma" pitchFamily="34" charset="0"/>
              </a:rPr>
              <a:t>     моделей, знаков</a:t>
            </a:r>
          </a:p>
          <a:p>
            <a:pPr marL="342900" indent="-342900">
              <a:lnSpc>
                <a:spcPct val="75000"/>
              </a:lnSpc>
            </a:pPr>
            <a:r>
              <a:rPr lang="ru-RU" dirty="0">
                <a:latin typeface="Tahoma" pitchFamily="34" charset="0"/>
              </a:rPr>
              <a:t>     и </a:t>
            </a:r>
            <a:r>
              <a:rPr lang="ru-RU" dirty="0" err="1">
                <a:latin typeface="Tahoma" pitchFamily="34" charset="0"/>
              </a:rPr>
              <a:t>символов,схем</a:t>
            </a:r>
            <a:endParaRPr lang="ru-RU" dirty="0">
              <a:latin typeface="Tahoma" pitchFamily="34" charset="0"/>
            </a:endParaRPr>
          </a:p>
        </p:txBody>
      </p:sp>
      <p:sp>
        <p:nvSpPr>
          <p:cNvPr id="69648" name="AutoShape 2"/>
          <p:cNvSpPr>
            <a:spLocks noChangeArrowheads="1"/>
          </p:cNvSpPr>
          <p:nvPr/>
        </p:nvSpPr>
        <p:spPr bwMode="auto">
          <a:xfrm>
            <a:off x="6403505" y="3494785"/>
            <a:ext cx="2590800" cy="187325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285750" indent="-285750">
              <a:lnSpc>
                <a:spcPct val="75000"/>
              </a:lnSpc>
              <a:buFont typeface="Arial" pitchFamily="34" charset="0"/>
              <a:buChar char="•"/>
            </a:pPr>
            <a:r>
              <a:rPr lang="ru-RU" dirty="0">
                <a:latin typeface="Tahoma" pitchFamily="34" charset="0"/>
              </a:rPr>
              <a:t>логические </a:t>
            </a:r>
            <a:r>
              <a:rPr lang="ru-RU" dirty="0" err="1">
                <a:latin typeface="Tahoma" pitchFamily="34" charset="0"/>
              </a:rPr>
              <a:t>опе</a:t>
            </a:r>
            <a:r>
              <a:rPr lang="ru-RU" dirty="0">
                <a:latin typeface="Tahoma" pitchFamily="34" charset="0"/>
              </a:rPr>
              <a:t>-</a:t>
            </a:r>
          </a:p>
          <a:p>
            <a:pPr marL="342900" indent="-342900">
              <a:lnSpc>
                <a:spcPct val="75000"/>
              </a:lnSpc>
            </a:pPr>
            <a:r>
              <a:rPr lang="ru-RU" dirty="0">
                <a:latin typeface="Tahoma" pitchFamily="34" charset="0"/>
              </a:rPr>
              <a:t>     рации: анализ,</a:t>
            </a:r>
          </a:p>
          <a:p>
            <a:pPr marL="342900" indent="-342900">
              <a:lnSpc>
                <a:spcPct val="75000"/>
              </a:lnSpc>
            </a:pPr>
            <a:r>
              <a:rPr lang="ru-RU" dirty="0">
                <a:latin typeface="Tahoma" pitchFamily="34" charset="0"/>
              </a:rPr>
              <a:t>     синтез, сравнение,</a:t>
            </a:r>
          </a:p>
          <a:p>
            <a:pPr marL="342900" indent="-342900">
              <a:lnSpc>
                <a:spcPct val="75000"/>
              </a:lnSpc>
            </a:pPr>
            <a:r>
              <a:rPr lang="ru-RU" dirty="0">
                <a:latin typeface="Tahoma" pitchFamily="34" charset="0"/>
              </a:rPr>
              <a:t>     </a:t>
            </a:r>
            <a:r>
              <a:rPr lang="ru-RU" dirty="0" err="1">
                <a:latin typeface="Tahoma" pitchFamily="34" charset="0"/>
              </a:rPr>
              <a:t>сериация</a:t>
            </a:r>
            <a:r>
              <a:rPr lang="ru-RU" dirty="0">
                <a:latin typeface="Tahoma" pitchFamily="34" charset="0"/>
              </a:rPr>
              <a:t>, </a:t>
            </a:r>
            <a:r>
              <a:rPr lang="ru-RU" dirty="0" err="1">
                <a:latin typeface="Tahoma" pitchFamily="34" charset="0"/>
              </a:rPr>
              <a:t>класси</a:t>
            </a:r>
            <a:r>
              <a:rPr lang="ru-RU" dirty="0">
                <a:latin typeface="Tahoma" pitchFamily="34" charset="0"/>
              </a:rPr>
              <a:t>-</a:t>
            </a:r>
          </a:p>
          <a:p>
            <a:pPr marL="342900" indent="-342900">
              <a:lnSpc>
                <a:spcPct val="75000"/>
              </a:lnSpc>
            </a:pPr>
            <a:r>
              <a:rPr lang="ru-RU" dirty="0">
                <a:latin typeface="Tahoma" pitchFamily="34" charset="0"/>
              </a:rPr>
              <a:t>     </a:t>
            </a:r>
            <a:r>
              <a:rPr lang="ru-RU" dirty="0" err="1">
                <a:latin typeface="Tahoma" pitchFamily="34" charset="0"/>
              </a:rPr>
              <a:t>фикация</a:t>
            </a:r>
            <a:r>
              <a:rPr lang="ru-RU" dirty="0">
                <a:latin typeface="Tahoma" pitchFamily="34" charset="0"/>
              </a:rPr>
              <a:t>, </a:t>
            </a:r>
            <a:r>
              <a:rPr lang="ru-RU" dirty="0" err="1">
                <a:latin typeface="Tahoma" pitchFamily="34" charset="0"/>
              </a:rPr>
              <a:t>обобще</a:t>
            </a:r>
            <a:r>
              <a:rPr lang="ru-RU" dirty="0">
                <a:latin typeface="Tahoma" pitchFamily="34" charset="0"/>
              </a:rPr>
              <a:t>-</a:t>
            </a:r>
          </a:p>
          <a:p>
            <a:pPr marL="342900" indent="-342900">
              <a:lnSpc>
                <a:spcPct val="75000"/>
              </a:lnSpc>
            </a:pPr>
            <a:r>
              <a:rPr lang="ru-RU" dirty="0">
                <a:latin typeface="Tahoma" pitchFamily="34" charset="0"/>
              </a:rPr>
              <a:t>     </a:t>
            </a:r>
            <a:r>
              <a:rPr lang="ru-RU" dirty="0" err="1">
                <a:latin typeface="Tahoma" pitchFamily="34" charset="0"/>
              </a:rPr>
              <a:t>ние</a:t>
            </a:r>
            <a:r>
              <a:rPr lang="ru-RU" dirty="0">
                <a:latin typeface="Tahoma" pitchFamily="34" charset="0"/>
              </a:rPr>
              <a:t>, подведение</a:t>
            </a:r>
          </a:p>
          <a:p>
            <a:pPr marL="342900" indent="-342900">
              <a:lnSpc>
                <a:spcPct val="75000"/>
              </a:lnSpc>
            </a:pPr>
            <a:r>
              <a:rPr lang="ru-RU" dirty="0">
                <a:latin typeface="Tahoma" pitchFamily="34" charset="0"/>
              </a:rPr>
              <a:t>     под понятие, </a:t>
            </a:r>
            <a:r>
              <a:rPr lang="ru-RU" dirty="0" err="1">
                <a:latin typeface="Tahoma" pitchFamily="34" charset="0"/>
              </a:rPr>
              <a:t>ана</a:t>
            </a:r>
            <a:r>
              <a:rPr lang="ru-RU" dirty="0">
                <a:latin typeface="Tahoma" pitchFamily="34" charset="0"/>
              </a:rPr>
              <a:t>-</a:t>
            </a:r>
          </a:p>
          <a:p>
            <a:pPr marL="342900" indent="-342900">
              <a:lnSpc>
                <a:spcPct val="75000"/>
              </a:lnSpc>
            </a:pPr>
            <a:r>
              <a:rPr lang="ru-RU" dirty="0">
                <a:latin typeface="Tahoma" pitchFamily="34" charset="0"/>
              </a:rPr>
              <a:t>     логия, суждение</a:t>
            </a:r>
          </a:p>
        </p:txBody>
      </p:sp>
      <p:sp>
        <p:nvSpPr>
          <p:cNvPr id="69649" name="AutoShape 2"/>
          <p:cNvSpPr>
            <a:spLocks noChangeArrowheads="1"/>
          </p:cNvSpPr>
          <p:nvPr/>
        </p:nvSpPr>
        <p:spPr bwMode="auto">
          <a:xfrm>
            <a:off x="5256213" y="1400579"/>
            <a:ext cx="1187450" cy="5762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ru-RU" sz="2400" dirty="0">
                <a:latin typeface="Tahoma" pitchFamily="34" charset="0"/>
              </a:rPr>
              <a:t>чтение</a:t>
            </a:r>
            <a:endParaRPr lang="ru-RU" sz="2000" dirty="0">
              <a:latin typeface="Tahoma" pitchFamily="34" charset="0"/>
            </a:endParaRPr>
          </a:p>
        </p:txBody>
      </p:sp>
      <p:sp>
        <p:nvSpPr>
          <p:cNvPr id="69650" name="AutoShape 2"/>
          <p:cNvSpPr>
            <a:spLocks noChangeArrowheads="1"/>
          </p:cNvSpPr>
          <p:nvPr/>
        </p:nvSpPr>
        <p:spPr bwMode="auto">
          <a:xfrm>
            <a:off x="5267207" y="2060575"/>
            <a:ext cx="1187450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ru-RU" dirty="0">
                <a:latin typeface="Tahoma" pitchFamily="34" charset="0"/>
              </a:rPr>
              <a:t>поиск</a:t>
            </a:r>
          </a:p>
          <a:p>
            <a:pPr algn="ctr">
              <a:lnSpc>
                <a:spcPct val="70000"/>
              </a:lnSpc>
            </a:pPr>
            <a:r>
              <a:rPr lang="ru-RU" dirty="0" err="1">
                <a:latin typeface="Tahoma" pitchFamily="34" charset="0"/>
              </a:rPr>
              <a:t>инфор</a:t>
            </a:r>
            <a:r>
              <a:rPr lang="ru-RU" dirty="0">
                <a:latin typeface="Tahoma" pitchFamily="34" charset="0"/>
              </a:rPr>
              <a:t>-</a:t>
            </a:r>
          </a:p>
          <a:p>
            <a:pPr algn="ctr">
              <a:lnSpc>
                <a:spcPct val="70000"/>
              </a:lnSpc>
            </a:pPr>
            <a:r>
              <a:rPr lang="ru-RU" dirty="0" err="1">
                <a:latin typeface="Tahoma" pitchFamily="34" charset="0"/>
              </a:rPr>
              <a:t>мации</a:t>
            </a:r>
            <a:endParaRPr lang="ru-RU" dirty="0">
              <a:latin typeface="Tahoma" pitchFamily="34" charset="0"/>
            </a:endParaRPr>
          </a:p>
        </p:txBody>
      </p:sp>
      <p:sp>
        <p:nvSpPr>
          <p:cNvPr id="69651" name="AutoShape 2"/>
          <p:cNvSpPr>
            <a:spLocks noChangeArrowheads="1"/>
          </p:cNvSpPr>
          <p:nvPr/>
        </p:nvSpPr>
        <p:spPr bwMode="auto">
          <a:xfrm>
            <a:off x="5296326" y="2931497"/>
            <a:ext cx="1187450" cy="12954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ru-RU" dirty="0" err="1">
                <a:latin typeface="Tahoma" pitchFamily="34" charset="0"/>
              </a:rPr>
              <a:t>преобра</a:t>
            </a:r>
            <a:r>
              <a:rPr lang="ru-RU" dirty="0">
                <a:latin typeface="Tahoma" pitchFamily="34" charset="0"/>
              </a:rPr>
              <a:t>-</a:t>
            </a:r>
          </a:p>
          <a:p>
            <a:pPr algn="ctr">
              <a:lnSpc>
                <a:spcPct val="70000"/>
              </a:lnSpc>
            </a:pPr>
            <a:r>
              <a:rPr lang="ru-RU" dirty="0" err="1">
                <a:latin typeface="Tahoma" pitchFamily="34" charset="0"/>
              </a:rPr>
              <a:t>зование</a:t>
            </a:r>
            <a:r>
              <a:rPr lang="ru-RU" dirty="0">
                <a:latin typeface="Tahoma" pitchFamily="34" charset="0"/>
              </a:rPr>
              <a:t>,</a:t>
            </a:r>
          </a:p>
          <a:p>
            <a:pPr algn="ctr">
              <a:lnSpc>
                <a:spcPct val="70000"/>
              </a:lnSpc>
            </a:pPr>
            <a:r>
              <a:rPr lang="ru-RU" dirty="0" err="1">
                <a:latin typeface="Tahoma" pitchFamily="34" charset="0"/>
              </a:rPr>
              <a:t>интерпре</a:t>
            </a:r>
            <a:r>
              <a:rPr lang="ru-RU" dirty="0">
                <a:latin typeface="Tahoma" pitchFamily="34" charset="0"/>
              </a:rPr>
              <a:t>-</a:t>
            </a:r>
          </a:p>
          <a:p>
            <a:pPr algn="ctr">
              <a:lnSpc>
                <a:spcPct val="70000"/>
              </a:lnSpc>
            </a:pPr>
            <a:r>
              <a:rPr lang="ru-RU" dirty="0" err="1">
                <a:latin typeface="Tahoma" pitchFamily="34" charset="0"/>
              </a:rPr>
              <a:t>тация</a:t>
            </a:r>
            <a:endParaRPr lang="ru-RU" dirty="0">
              <a:latin typeface="Tahoma" pitchFamily="34" charset="0"/>
            </a:endParaRPr>
          </a:p>
          <a:p>
            <a:pPr algn="ctr">
              <a:lnSpc>
                <a:spcPct val="70000"/>
              </a:lnSpc>
            </a:pPr>
            <a:r>
              <a:rPr lang="ru-RU" dirty="0" err="1">
                <a:latin typeface="Tahoma" pitchFamily="34" charset="0"/>
              </a:rPr>
              <a:t>инфор</a:t>
            </a:r>
            <a:r>
              <a:rPr lang="ru-RU" dirty="0">
                <a:latin typeface="Tahoma" pitchFamily="34" charset="0"/>
              </a:rPr>
              <a:t>-</a:t>
            </a:r>
          </a:p>
          <a:p>
            <a:pPr algn="ctr">
              <a:lnSpc>
                <a:spcPct val="70000"/>
              </a:lnSpc>
            </a:pPr>
            <a:r>
              <a:rPr lang="ru-RU" dirty="0" err="1">
                <a:latin typeface="Tahoma" pitchFamily="34" charset="0"/>
              </a:rPr>
              <a:t>мации</a:t>
            </a:r>
            <a:endParaRPr lang="ru-RU" dirty="0">
              <a:latin typeface="Tahoma" pitchFamily="34" charset="0"/>
            </a:endParaRPr>
          </a:p>
        </p:txBody>
      </p:sp>
      <p:sp>
        <p:nvSpPr>
          <p:cNvPr id="69652" name="AutoShape 2"/>
          <p:cNvSpPr>
            <a:spLocks noChangeArrowheads="1"/>
          </p:cNvSpPr>
          <p:nvPr/>
        </p:nvSpPr>
        <p:spPr bwMode="auto">
          <a:xfrm>
            <a:off x="5282241" y="4284095"/>
            <a:ext cx="1116013" cy="64928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ru-RU" dirty="0">
                <a:latin typeface="Tahoma" pitchFamily="34" charset="0"/>
              </a:rPr>
              <a:t>оценка</a:t>
            </a:r>
          </a:p>
          <a:p>
            <a:pPr algn="ctr">
              <a:lnSpc>
                <a:spcPct val="70000"/>
              </a:lnSpc>
            </a:pPr>
            <a:r>
              <a:rPr lang="ru-RU" dirty="0" err="1">
                <a:latin typeface="Tahoma" pitchFamily="34" charset="0"/>
              </a:rPr>
              <a:t>инфор</a:t>
            </a:r>
            <a:r>
              <a:rPr lang="ru-RU" dirty="0">
                <a:latin typeface="Tahoma" pitchFamily="34" charset="0"/>
              </a:rPr>
              <a:t>-</a:t>
            </a:r>
          </a:p>
          <a:p>
            <a:pPr algn="ctr">
              <a:lnSpc>
                <a:spcPct val="70000"/>
              </a:lnSpc>
            </a:pPr>
            <a:r>
              <a:rPr lang="ru-RU" dirty="0" err="1">
                <a:latin typeface="Tahoma" pitchFamily="34" charset="0"/>
              </a:rPr>
              <a:t>мации</a:t>
            </a:r>
            <a:endParaRPr lang="ru-RU" dirty="0">
              <a:latin typeface="Tahoma" pitchFamily="34" charset="0"/>
            </a:endParaRPr>
          </a:p>
        </p:txBody>
      </p:sp>
      <p:sp>
        <p:nvSpPr>
          <p:cNvPr id="69653" name="AutoShape 75"/>
          <p:cNvSpPr>
            <a:spLocks noChangeArrowheads="1"/>
          </p:cNvSpPr>
          <p:nvPr/>
        </p:nvSpPr>
        <p:spPr bwMode="auto">
          <a:xfrm>
            <a:off x="2844006" y="3853055"/>
            <a:ext cx="2520950" cy="2233613"/>
          </a:xfrm>
          <a:prstGeom prst="irregularSeal1">
            <a:avLst/>
          </a:prstGeom>
          <a:solidFill>
            <a:srgbClr val="EEF7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 dirty="0">
                <a:solidFill>
                  <a:srgbClr val="0000FF"/>
                </a:solidFill>
              </a:rPr>
              <a:t>Оценка по</a:t>
            </a:r>
          </a:p>
          <a:p>
            <a:pPr algn="ctr"/>
            <a:r>
              <a:rPr lang="ru-RU" b="1" i="1" u="sng" dirty="0">
                <a:solidFill>
                  <a:srgbClr val="0000FF"/>
                </a:solidFill>
              </a:rPr>
              <a:t>результатам</a:t>
            </a:r>
          </a:p>
          <a:p>
            <a:pPr algn="ctr"/>
            <a:r>
              <a:rPr lang="ru-RU" b="1" i="1" dirty="0">
                <a:solidFill>
                  <a:srgbClr val="0000FF"/>
                </a:solidFill>
              </a:rPr>
              <a:t>выполнения</a:t>
            </a:r>
          </a:p>
        </p:txBody>
      </p:sp>
      <p:sp>
        <p:nvSpPr>
          <p:cNvPr id="69654" name="AutoShape 76"/>
          <p:cNvSpPr>
            <a:spLocks noChangeArrowheads="1"/>
          </p:cNvSpPr>
          <p:nvPr/>
        </p:nvSpPr>
        <p:spPr bwMode="auto">
          <a:xfrm>
            <a:off x="187997" y="4149080"/>
            <a:ext cx="2376487" cy="2087563"/>
          </a:xfrm>
          <a:prstGeom prst="irregularSeal1">
            <a:avLst/>
          </a:prstGeom>
          <a:solidFill>
            <a:srgbClr val="EEF7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Оценка в</a:t>
            </a:r>
          </a:p>
          <a:p>
            <a:pPr algn="ctr"/>
            <a:r>
              <a:rPr lang="ru-RU" b="1" i="1" u="sng" dirty="0">
                <a:solidFill>
                  <a:srgbClr val="FF0000"/>
                </a:solidFill>
              </a:rPr>
              <a:t>процессе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</a:rPr>
              <a:t>выполнения</a:t>
            </a:r>
          </a:p>
        </p:txBody>
      </p:sp>
      <p:sp>
        <p:nvSpPr>
          <p:cNvPr id="34896" name="Line 80"/>
          <p:cNvSpPr>
            <a:spLocks noChangeShapeType="1"/>
          </p:cNvSpPr>
          <p:nvPr/>
        </p:nvSpPr>
        <p:spPr bwMode="auto">
          <a:xfrm flipV="1">
            <a:off x="1835944" y="3140075"/>
            <a:ext cx="1008062" cy="12239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97" name="Line 81"/>
          <p:cNvSpPr>
            <a:spLocks noChangeShapeType="1"/>
          </p:cNvSpPr>
          <p:nvPr/>
        </p:nvSpPr>
        <p:spPr bwMode="auto">
          <a:xfrm flipV="1">
            <a:off x="3790831" y="2419350"/>
            <a:ext cx="0" cy="19446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98" name="Line 82"/>
          <p:cNvSpPr>
            <a:spLocks noChangeShapeType="1"/>
          </p:cNvSpPr>
          <p:nvPr/>
        </p:nvSpPr>
        <p:spPr bwMode="auto">
          <a:xfrm flipV="1">
            <a:off x="4473566" y="1898068"/>
            <a:ext cx="1296987" cy="21605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99" name="Line 83"/>
          <p:cNvSpPr>
            <a:spLocks noChangeShapeType="1"/>
          </p:cNvSpPr>
          <p:nvPr/>
        </p:nvSpPr>
        <p:spPr bwMode="auto">
          <a:xfrm flipV="1">
            <a:off x="4859338" y="1905996"/>
            <a:ext cx="2738437" cy="27368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900" name="Line 84"/>
          <p:cNvSpPr>
            <a:spLocks noChangeShapeType="1"/>
          </p:cNvSpPr>
          <p:nvPr/>
        </p:nvSpPr>
        <p:spPr bwMode="auto">
          <a:xfrm flipV="1">
            <a:off x="1167501" y="1778972"/>
            <a:ext cx="0" cy="2447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67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96" grpId="0" animBg="1"/>
      <p:bldP spid="34897" grpId="0" animBg="1"/>
      <p:bldP spid="34898" grpId="0" animBg="1"/>
      <p:bldP spid="34899" grpId="0" animBg="1"/>
      <p:bldP spid="3490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860" y="667843"/>
            <a:ext cx="8229600" cy="1252728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Модуль 5</a:t>
            </a:r>
            <a:br>
              <a:rPr lang="ru-RU" b="1" dirty="0" smtClean="0"/>
            </a:br>
            <a:r>
              <a:rPr lang="ru-RU" b="1" dirty="0" smtClean="0"/>
              <a:t>Ресурсы </a:t>
            </a:r>
            <a:r>
              <a:rPr lang="ru-RU" b="1" dirty="0"/>
              <a:t>ИКТ</a:t>
            </a:r>
            <a:br>
              <a:rPr lang="ru-RU" b="1" dirty="0"/>
            </a:b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Маслова И.В.</a:t>
            </a:r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592" y="2564904"/>
            <a:ext cx="3170095" cy="3178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b="1" dirty="0" smtClean="0"/>
              <a:t>Ресурсы Интернета, Веб 2.0</a:t>
            </a:r>
          </a:p>
          <a:p>
            <a:r>
              <a:rPr lang="ru-RU" b="1" dirty="0" smtClean="0"/>
              <a:t>Ресурсы без Интернета</a:t>
            </a:r>
          </a:p>
          <a:p>
            <a:r>
              <a:rPr lang="ru-RU" b="1" dirty="0"/>
              <a:t>Инновационные образовательные программы </a:t>
            </a:r>
            <a:r>
              <a:rPr lang="en-US" b="1" dirty="0"/>
              <a:t>Intel</a:t>
            </a:r>
            <a:r>
              <a:rPr lang="ru-RU" b="1" dirty="0"/>
              <a:t>®</a:t>
            </a:r>
          </a:p>
          <a:p>
            <a:endParaRPr lang="ru-RU" b="1" dirty="0"/>
          </a:p>
        </p:txBody>
      </p:sp>
      <p:sp>
        <p:nvSpPr>
          <p:cNvPr id="3" name="Управляющая кнопка: назад 2">
            <a:hlinkClick r:id="rId4" action="ppaction://hlinksldjump" highlightClick="1"/>
          </p:cNvPr>
          <p:cNvSpPr/>
          <p:nvPr/>
        </p:nvSpPr>
        <p:spPr>
          <a:xfrm>
            <a:off x="8532440" y="6381328"/>
            <a:ext cx="360040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EG_100x100.swf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171489" y="638689"/>
            <a:ext cx="1360951" cy="1020713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7544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83971" name="Rectangle 5"/>
          <p:cNvSpPr>
            <a:spLocks noChangeArrowheads="1"/>
          </p:cNvSpPr>
          <p:nvPr/>
        </p:nvSpPr>
        <p:spPr bwMode="auto">
          <a:xfrm>
            <a:off x="327238" y="152400"/>
            <a:ext cx="8496300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Базовые модели использования ИКТ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07504" y="872716"/>
            <a:ext cx="5940660" cy="1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b="1" dirty="0" smtClean="0"/>
              <a:t>1</a:t>
            </a:r>
            <a:r>
              <a:rPr lang="ru-RU" b="1" dirty="0"/>
              <a:t>. Работа с готовыми </a:t>
            </a:r>
            <a:r>
              <a:rPr lang="ru-RU" b="1" dirty="0" smtClean="0"/>
              <a:t>электрон-</a:t>
            </a:r>
            <a:r>
              <a:rPr lang="ru-RU" b="1" dirty="0" err="1" smtClean="0"/>
              <a:t>ными</a:t>
            </a:r>
            <a:r>
              <a:rPr lang="ru-RU" b="1" dirty="0" smtClean="0"/>
              <a:t> </a:t>
            </a:r>
            <a:r>
              <a:rPr lang="ru-RU" b="1" dirty="0"/>
              <a:t>образовательными </a:t>
            </a:r>
            <a:r>
              <a:rPr lang="ru-RU" b="1" dirty="0" smtClean="0"/>
              <a:t>ре-</a:t>
            </a:r>
            <a:r>
              <a:rPr lang="ru-RU" b="1" dirty="0" err="1" smtClean="0"/>
              <a:t>сурсами</a:t>
            </a:r>
            <a:r>
              <a:rPr lang="ru-RU" b="1" dirty="0" smtClean="0"/>
              <a:t> (ЭОР), </a:t>
            </a:r>
            <a:r>
              <a:rPr lang="ru-RU" b="1" dirty="0"/>
              <a:t>не требующая их преобразования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054350" y="1880828"/>
            <a:ext cx="308965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/>
            <a:r>
              <a:rPr lang="en-US" sz="2400" b="1" dirty="0" smtClean="0"/>
              <a:t>I</a:t>
            </a:r>
            <a:r>
              <a:rPr lang="ru-RU" sz="2400" b="1" dirty="0" smtClean="0"/>
              <a:t> этап </a:t>
            </a:r>
            <a:r>
              <a:rPr lang="ru-RU" sz="2000" b="1" dirty="0" smtClean="0"/>
              <a:t>(осознание) </a:t>
            </a:r>
            <a:endParaRPr lang="ru-RU" sz="2000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07504" y="2852936"/>
            <a:ext cx="5802830" cy="1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b="1" dirty="0" smtClean="0"/>
              <a:t>2. </a:t>
            </a:r>
            <a:r>
              <a:rPr lang="ru-RU" b="1" dirty="0"/>
              <a:t>Использование технических возможностей ИКТ и ЭОР как средство решения учебной задачи</a:t>
            </a:r>
            <a:endParaRPr lang="ru-RU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240296" y="4238789"/>
            <a:ext cx="2843808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/>
            <a:r>
              <a:rPr lang="en-US" sz="2400" b="1" dirty="0" smtClean="0"/>
              <a:t>II</a:t>
            </a:r>
            <a:r>
              <a:rPr lang="ru-RU" sz="2400" b="1" dirty="0" smtClean="0"/>
              <a:t> этап </a:t>
            </a:r>
            <a:r>
              <a:rPr lang="ru-RU" sz="2000" b="1" dirty="0" smtClean="0"/>
              <a:t>(отработка) </a:t>
            </a:r>
            <a:endParaRPr lang="ru-RU" sz="20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07504" y="4833156"/>
            <a:ext cx="6102536" cy="1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b="1" dirty="0" smtClean="0"/>
              <a:t>3. </a:t>
            </a:r>
            <a:r>
              <a:rPr lang="ru-RU" b="1" dirty="0"/>
              <a:t>Использование технических возможностей ИКТ и ЭОР для самостоятельного </a:t>
            </a:r>
            <a:r>
              <a:rPr lang="ru-RU" b="1" dirty="0" smtClean="0"/>
              <a:t>создания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новых </a:t>
            </a:r>
            <a:r>
              <a:rPr lang="ru-RU" b="1" dirty="0"/>
              <a:t>объектов</a:t>
            </a:r>
            <a:endParaRPr lang="ru-RU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141251" y="6159957"/>
            <a:ext cx="3017642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/>
            <a:r>
              <a:rPr lang="en-US" sz="2400" b="1" dirty="0" smtClean="0"/>
              <a:t>III</a:t>
            </a:r>
            <a:r>
              <a:rPr lang="ru-RU" sz="2400" b="1" dirty="0" smtClean="0"/>
              <a:t> этап </a:t>
            </a:r>
            <a:r>
              <a:rPr lang="ru-RU" sz="2000" b="1" dirty="0" smtClean="0"/>
              <a:t>(применение) </a:t>
            </a:r>
            <a:endParaRPr lang="ru-RU" sz="2000" dirty="0"/>
          </a:p>
        </p:txBody>
      </p:sp>
      <p:grpSp>
        <p:nvGrpSpPr>
          <p:cNvPr id="17" name="Группа 41"/>
          <p:cNvGrpSpPr>
            <a:grpSpLocks/>
          </p:cNvGrpSpPr>
          <p:nvPr/>
        </p:nvGrpSpPr>
        <p:grpSpPr bwMode="auto">
          <a:xfrm>
            <a:off x="5955705" y="2852937"/>
            <a:ext cx="2978167" cy="1286101"/>
            <a:chOff x="4675710" y="3439267"/>
            <a:chExt cx="4243375" cy="1852485"/>
          </a:xfrm>
        </p:grpSpPr>
        <p:sp>
          <p:nvSpPr>
            <p:cNvPr id="18" name="Скругленная прямоугольная выноска 17"/>
            <p:cNvSpPr/>
            <p:nvPr/>
          </p:nvSpPr>
          <p:spPr>
            <a:xfrm rot="5400000">
              <a:off x="5821547" y="2293430"/>
              <a:ext cx="1852485" cy="4144159"/>
            </a:xfrm>
            <a:prstGeom prst="wedgeRoundRectCallout">
              <a:avLst>
                <a:gd name="adj1" fmla="val -14382"/>
                <a:gd name="adj2" fmla="val 64056"/>
                <a:gd name="adj3" fmla="val 16667"/>
              </a:avLst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9" name="TextBox 37"/>
            <p:cNvSpPr txBox="1">
              <a:spLocks noChangeArrowheads="1"/>
            </p:cNvSpPr>
            <p:nvPr/>
          </p:nvSpPr>
          <p:spPr bwMode="auto">
            <a:xfrm>
              <a:off x="5212312" y="3439268"/>
              <a:ext cx="3706773" cy="176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1050" dirty="0">
                  <a:solidFill>
                    <a:srgbClr val="000000"/>
                  </a:solidFill>
                  <a:cs typeface="Arial" charset="0"/>
                </a:rPr>
                <a:t>Работа с текстовыми </a:t>
              </a:r>
              <a:r>
                <a:rPr lang="ru-RU" sz="1050" dirty="0" smtClean="0">
                  <a:solidFill>
                    <a:srgbClr val="000000"/>
                  </a:solidFill>
                  <a:cs typeface="Arial" charset="0"/>
                </a:rPr>
                <a:t>графическими</a:t>
              </a:r>
              <a:r>
                <a:rPr lang="ru-RU" sz="1050" dirty="0">
                  <a:solidFill>
                    <a:srgbClr val="000000"/>
                  </a:solidFill>
                  <a:cs typeface="Arial" charset="0"/>
                </a:rPr>
                <a:t/>
              </a:r>
              <a:br>
                <a:rPr lang="ru-RU" sz="1050" dirty="0">
                  <a:solidFill>
                    <a:srgbClr val="000000"/>
                  </a:solidFill>
                  <a:cs typeface="Arial" charset="0"/>
                </a:rPr>
              </a:br>
              <a:r>
                <a:rPr lang="ru-RU" sz="1050" dirty="0">
                  <a:solidFill>
                    <a:srgbClr val="000000"/>
                  </a:solidFill>
                  <a:cs typeface="Arial" charset="0"/>
                </a:rPr>
                <a:t>редакторами и </a:t>
              </a:r>
              <a:r>
                <a:rPr lang="ru-RU" sz="1050" dirty="0" smtClean="0">
                  <a:solidFill>
                    <a:srgbClr val="000000"/>
                  </a:solidFill>
                  <a:cs typeface="Arial" charset="0"/>
                </a:rPr>
                <a:t>объектами (в </a:t>
              </a:r>
              <a:r>
                <a:rPr lang="ru-RU" sz="1050" dirty="0" err="1">
                  <a:solidFill>
                    <a:srgbClr val="000000"/>
                  </a:solidFill>
                  <a:cs typeface="Arial" charset="0"/>
                </a:rPr>
                <a:t>т.ч</a:t>
              </a:r>
              <a:r>
                <a:rPr lang="ru-RU" sz="1050" dirty="0">
                  <a:solidFill>
                    <a:srgbClr val="000000"/>
                  </a:solidFill>
                  <a:cs typeface="Arial" charset="0"/>
                </a:rPr>
                <a:t>. </a:t>
              </a:r>
              <a:r>
                <a:rPr lang="ru-RU" sz="1050" dirty="0" err="1" smtClean="0">
                  <a:solidFill>
                    <a:srgbClr val="000000"/>
                  </a:solidFill>
                  <a:cs typeface="Arial" charset="0"/>
                </a:rPr>
                <a:t>диа</a:t>
              </a:r>
              <a:r>
                <a:rPr lang="ru-RU" sz="1050" dirty="0" smtClean="0">
                  <a:solidFill>
                    <a:srgbClr val="000000"/>
                  </a:solidFill>
                  <a:cs typeface="Arial" charset="0"/>
                </a:rPr>
                <a:t>-граммами</a:t>
              </a:r>
              <a:r>
                <a:rPr lang="ru-RU" sz="1050" dirty="0">
                  <a:solidFill>
                    <a:srgbClr val="000000"/>
                  </a:solidFill>
                  <a:cs typeface="Arial" charset="0"/>
                </a:rPr>
                <a:t>, </a:t>
              </a:r>
              <a:r>
                <a:rPr lang="ru-RU" sz="1050" dirty="0" smtClean="0">
                  <a:solidFill>
                    <a:srgbClr val="000000"/>
                  </a:solidFill>
                  <a:cs typeface="Arial" charset="0"/>
                </a:rPr>
                <a:t>схемами, </a:t>
              </a:r>
              <a:r>
                <a:rPr lang="ru-RU" sz="1050" dirty="0" err="1" smtClean="0">
                  <a:solidFill>
                    <a:srgbClr val="000000"/>
                  </a:solidFill>
                  <a:cs typeface="Arial" charset="0"/>
                </a:rPr>
                <a:t>анимациями</a:t>
              </a:r>
              <a:r>
                <a:rPr lang="ru-RU" sz="1050" dirty="0">
                  <a:solidFill>
                    <a:srgbClr val="000000"/>
                  </a:solidFill>
                  <a:cs typeface="Arial" charset="0"/>
                </a:rPr>
                <a:t>), базами </a:t>
              </a:r>
              <a:r>
                <a:rPr lang="ru-RU" sz="1050" dirty="0" smtClean="0">
                  <a:solidFill>
                    <a:srgbClr val="000000"/>
                  </a:solidFill>
                  <a:cs typeface="Arial" charset="0"/>
                </a:rPr>
                <a:t>данных, датчиками</a:t>
              </a:r>
              <a:r>
                <a:rPr lang="ru-RU" sz="1050" dirty="0">
                  <a:solidFill>
                    <a:srgbClr val="000000"/>
                  </a:solidFill>
                  <a:cs typeface="Arial" charset="0"/>
                </a:rPr>
                <a:t>, </a:t>
              </a:r>
              <a:r>
                <a:rPr lang="ru-RU" sz="1050" dirty="0" err="1" smtClean="0">
                  <a:solidFill>
                    <a:srgbClr val="000000"/>
                  </a:solidFill>
                  <a:cs typeface="Arial" charset="0"/>
                </a:rPr>
                <a:t>лаборато-риями</a:t>
              </a:r>
              <a:r>
                <a:rPr lang="ru-RU" sz="1050" dirty="0" smtClean="0">
                  <a:solidFill>
                    <a:srgbClr val="000000"/>
                  </a:solidFill>
                  <a:cs typeface="Arial" charset="0"/>
                </a:rPr>
                <a:t>, тренажерами, тестами, </a:t>
              </a:r>
              <a:r>
                <a:rPr lang="ru-RU" sz="1050" dirty="0" err="1" smtClean="0">
                  <a:solidFill>
                    <a:srgbClr val="000000"/>
                  </a:solidFill>
                  <a:cs typeface="Arial" charset="0"/>
                </a:rPr>
                <a:t>средст</a:t>
              </a:r>
              <a:r>
                <a:rPr lang="ru-RU" sz="1050" dirty="0" smtClean="0">
                  <a:solidFill>
                    <a:srgbClr val="000000"/>
                  </a:solidFill>
                  <a:cs typeface="Arial" charset="0"/>
                </a:rPr>
                <a:t>-вами </a:t>
              </a:r>
              <a:r>
                <a:rPr lang="ru-RU" sz="1050" dirty="0">
                  <a:solidFill>
                    <a:srgbClr val="000000"/>
                  </a:solidFill>
                  <a:cs typeface="Arial" charset="0"/>
                </a:rPr>
                <a:t>коммуникации, </a:t>
              </a:r>
              <a:r>
                <a:rPr lang="ru-RU" sz="1050" dirty="0" smtClean="0">
                  <a:solidFill>
                    <a:srgbClr val="000000"/>
                  </a:solidFill>
                  <a:cs typeface="Arial" charset="0"/>
                </a:rPr>
                <a:t>и организации </a:t>
              </a:r>
              <a:r>
                <a:rPr lang="ru-RU" sz="1050" dirty="0">
                  <a:solidFill>
                    <a:srgbClr val="000000"/>
                  </a:solidFill>
                  <a:cs typeface="Arial" charset="0"/>
                </a:rPr>
                <a:t>собственной </a:t>
              </a:r>
              <a:r>
                <a:rPr lang="ru-RU" sz="1050" dirty="0" smtClean="0">
                  <a:solidFill>
                    <a:srgbClr val="000000"/>
                  </a:solidFill>
                  <a:cs typeface="Arial" charset="0"/>
                </a:rPr>
                <a:t>учебной деятельности</a:t>
              </a:r>
              <a:endParaRPr lang="ru-RU" sz="105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25" name="Группа 40"/>
          <p:cNvGrpSpPr>
            <a:grpSpLocks/>
          </p:cNvGrpSpPr>
          <p:nvPr/>
        </p:nvGrpSpPr>
        <p:grpSpPr bwMode="auto">
          <a:xfrm>
            <a:off x="6167200" y="5085184"/>
            <a:ext cx="2774198" cy="923006"/>
            <a:chOff x="6037944" y="1843316"/>
            <a:chExt cx="2975910" cy="1103086"/>
          </a:xfrm>
        </p:grpSpPr>
        <p:sp>
          <p:nvSpPr>
            <p:cNvPr id="26" name="Скругленная прямоугольная выноска 25"/>
            <p:cNvSpPr/>
            <p:nvPr/>
          </p:nvSpPr>
          <p:spPr>
            <a:xfrm rot="5400000">
              <a:off x="6974356" y="906904"/>
              <a:ext cx="1103086" cy="2975910"/>
            </a:xfrm>
            <a:prstGeom prst="wedgeRoundRectCallout">
              <a:avLst>
                <a:gd name="adj1" fmla="val -24605"/>
                <a:gd name="adj2" fmla="val 65456"/>
                <a:gd name="adj3" fmla="val 16667"/>
              </a:avLst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7" name="TextBox 34"/>
            <p:cNvSpPr txBox="1">
              <a:spLocks noChangeArrowheads="1"/>
            </p:cNvSpPr>
            <p:nvPr/>
          </p:nvSpPr>
          <p:spPr bwMode="auto">
            <a:xfrm>
              <a:off x="6414459" y="2010217"/>
              <a:ext cx="2359531" cy="769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1100" dirty="0">
                  <a:solidFill>
                    <a:srgbClr val="000000"/>
                  </a:solidFill>
                  <a:cs typeface="Arial" charset="0"/>
                </a:rPr>
                <a:t>Тексты, презентации, объекты</a:t>
              </a:r>
              <a:br>
                <a:rPr lang="ru-RU" sz="1100" dirty="0">
                  <a:solidFill>
                    <a:srgbClr val="000000"/>
                  </a:solidFill>
                  <a:cs typeface="Arial" charset="0"/>
                </a:rPr>
              </a:br>
              <a:r>
                <a:rPr lang="ru-RU" sz="1100" dirty="0">
                  <a:solidFill>
                    <a:srgbClr val="000000"/>
                  </a:solidFill>
                  <a:cs typeface="Arial" charset="0"/>
                </a:rPr>
                <a:t>художественного и </a:t>
              </a:r>
              <a:r>
                <a:rPr lang="ru-RU" sz="1100" dirty="0" err="1">
                  <a:solidFill>
                    <a:srgbClr val="000000"/>
                  </a:solidFill>
                  <a:cs typeface="Arial" charset="0"/>
                </a:rPr>
                <a:t>конструк</a:t>
              </a:r>
              <a:r>
                <a:rPr lang="ru-RU" sz="1100" dirty="0">
                  <a:solidFill>
                    <a:srgbClr val="000000"/>
                  </a:solidFill>
                  <a:cs typeface="Arial" charset="0"/>
                </a:rPr>
                <a:t>-</a:t>
              </a:r>
              <a:br>
                <a:rPr lang="ru-RU" sz="1100" dirty="0">
                  <a:solidFill>
                    <a:srgbClr val="000000"/>
                  </a:solidFill>
                  <a:cs typeface="Arial" charset="0"/>
                </a:rPr>
              </a:br>
              <a:r>
                <a:rPr lang="ru-RU" sz="1100" dirty="0" err="1">
                  <a:solidFill>
                    <a:srgbClr val="000000"/>
                  </a:solidFill>
                  <a:cs typeface="Arial" charset="0"/>
                </a:rPr>
                <a:t>торского</a:t>
              </a:r>
              <a:r>
                <a:rPr lang="ru-RU" sz="1100" dirty="0">
                  <a:solidFill>
                    <a:srgbClr val="000000"/>
                  </a:solidFill>
                  <a:cs typeface="Arial" charset="0"/>
                </a:rPr>
                <a:t> творчества, учебные</a:t>
              </a:r>
              <a:br>
                <a:rPr lang="ru-RU" sz="1100" dirty="0">
                  <a:solidFill>
                    <a:srgbClr val="000000"/>
                  </a:solidFill>
                  <a:cs typeface="Arial" charset="0"/>
                </a:rPr>
              </a:br>
              <a:r>
                <a:rPr lang="ru-RU" sz="1100" dirty="0">
                  <a:solidFill>
                    <a:srgbClr val="000000"/>
                  </a:solidFill>
                  <a:cs typeface="Arial" charset="0"/>
                </a:rPr>
                <a:t>модели и т.п.</a:t>
              </a:r>
            </a:p>
          </p:txBody>
        </p:sp>
      </p:grpSp>
      <p:sp>
        <p:nvSpPr>
          <p:cNvPr id="28" name="Скругленная прямоугольная выноска 27"/>
          <p:cNvSpPr/>
          <p:nvPr/>
        </p:nvSpPr>
        <p:spPr bwMode="auto">
          <a:xfrm rot="5400000">
            <a:off x="7141542" y="-131754"/>
            <a:ext cx="921220" cy="2663442"/>
          </a:xfrm>
          <a:prstGeom prst="wedgeRoundRectCallout">
            <a:avLst>
              <a:gd name="adj1" fmla="val -4379"/>
              <a:gd name="adj2" fmla="val 63146"/>
              <a:gd name="adj3" fmla="val 1666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9" name="TextBox 39"/>
          <p:cNvSpPr txBox="1">
            <a:spLocks noChangeArrowheads="1"/>
          </p:cNvSpPr>
          <p:nvPr/>
        </p:nvSpPr>
        <p:spPr bwMode="auto">
          <a:xfrm>
            <a:off x="6558743" y="872716"/>
            <a:ext cx="220691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100" dirty="0" smtClean="0">
                <a:solidFill>
                  <a:srgbClr val="000000"/>
                </a:solidFill>
                <a:cs typeface="Arial" charset="0"/>
              </a:rPr>
              <a:t>Работа </a:t>
            </a:r>
            <a:r>
              <a:rPr lang="ru-RU" sz="1100" dirty="0">
                <a:solidFill>
                  <a:srgbClr val="000000"/>
                </a:solidFill>
                <a:cs typeface="Arial" charset="0"/>
              </a:rPr>
              <a:t>с текстовыми, аудио-</a:t>
            </a:r>
            <a:r>
              <a:rPr lang="ru-RU" sz="1100" dirty="0" smtClean="0">
                <a:solidFill>
                  <a:srgbClr val="000000"/>
                </a:solidFill>
                <a:cs typeface="Arial" charset="0"/>
              </a:rPr>
              <a:t>,</a:t>
            </a:r>
          </a:p>
          <a:p>
            <a:r>
              <a:rPr lang="ru-RU" sz="1100" dirty="0" err="1" smtClean="0">
                <a:solidFill>
                  <a:srgbClr val="000000"/>
                </a:solidFill>
                <a:cs typeface="Arial" charset="0"/>
              </a:rPr>
              <a:t>видеоресурсами</a:t>
            </a:r>
            <a:r>
              <a:rPr lang="ru-RU" sz="1100" dirty="0" smtClean="0">
                <a:solidFill>
                  <a:srgbClr val="000000"/>
                </a:solidFill>
                <a:cs typeface="Arial" charset="0"/>
              </a:rPr>
              <a:t>, ресурсами</a:t>
            </a:r>
          </a:p>
          <a:p>
            <a:r>
              <a:rPr lang="ru-RU" sz="1100" dirty="0" smtClean="0">
                <a:solidFill>
                  <a:srgbClr val="000000"/>
                </a:solidFill>
                <a:cs typeface="Arial" charset="0"/>
              </a:rPr>
              <a:t>деловой </a:t>
            </a:r>
            <a:r>
              <a:rPr lang="ru-RU" sz="1100" dirty="0">
                <a:solidFill>
                  <a:srgbClr val="000000"/>
                </a:solidFill>
                <a:cs typeface="Arial" charset="0"/>
              </a:rPr>
              <a:t>графики</a:t>
            </a:r>
          </a:p>
        </p:txBody>
      </p:sp>
    </p:spTree>
    <p:extLst>
      <p:ext uri="{BB962C8B-B14F-4D97-AF65-F5344CB8AC3E}">
        <p14:creationId xmlns:p14="http://schemas.microsoft.com/office/powerpoint/2010/main" val="1466074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123728" y="2564904"/>
            <a:ext cx="7408333" cy="3450696"/>
          </a:xfrm>
        </p:spPr>
        <p:txBody>
          <a:bodyPr>
            <a:noAutofit/>
          </a:bodyPr>
          <a:lstStyle/>
          <a:p>
            <a:r>
              <a:rPr lang="ru-RU" sz="4000" dirty="0" smtClean="0"/>
              <a:t>Целесообразность</a:t>
            </a:r>
          </a:p>
          <a:p>
            <a:r>
              <a:rPr lang="ru-RU" sz="4000" dirty="0" smtClean="0"/>
              <a:t>Востребованность</a:t>
            </a:r>
          </a:p>
          <a:p>
            <a:r>
              <a:rPr lang="ru-RU" sz="4000" dirty="0" err="1" smtClean="0"/>
              <a:t>Инновационность</a:t>
            </a:r>
            <a:endParaRPr lang="ru-RU" sz="4000" dirty="0" smtClean="0"/>
          </a:p>
          <a:p>
            <a:r>
              <a:rPr lang="ru-RU" sz="4000" dirty="0" smtClean="0"/>
              <a:t>Готовность</a:t>
            </a:r>
          </a:p>
          <a:p>
            <a:r>
              <a:rPr lang="ru-RU" sz="4000" dirty="0" smtClean="0"/>
              <a:t>результативность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Обоснованность проекта</a:t>
            </a:r>
            <a:endParaRPr lang="ru-RU" b="1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Маслова И.В.</a:t>
            </a: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28" y="1340768"/>
            <a:ext cx="1076325" cy="10763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126319"/>
            <a:ext cx="1368152" cy="1757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871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Создание и мониторинг системы оценочной деятельности, способствующей формированию УУД;</a:t>
            </a:r>
          </a:p>
          <a:p>
            <a:r>
              <a:rPr lang="ru-RU" dirty="0" smtClean="0"/>
              <a:t>Положительная динамика качества знаний, победителей конкурсов, олимпиад, мотивации учащихся;</a:t>
            </a:r>
          </a:p>
          <a:p>
            <a:r>
              <a:rPr lang="ru-RU" dirty="0" smtClean="0"/>
              <a:t>Активное использование ИКТ  и инструментов Интернета на уроках и внеурочной деятельности;</a:t>
            </a:r>
          </a:p>
          <a:p>
            <a:r>
              <a:rPr lang="ru-RU" dirty="0" smtClean="0"/>
              <a:t>Успешная апробация и внедрение ФГОС в учебно-воспитательный процесс школы.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Маслова И.В.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42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Концепция ФГОС, М., Просвещение, </a:t>
            </a:r>
            <a:r>
              <a:rPr lang="ru-RU" sz="1800" dirty="0" smtClean="0"/>
              <a:t>2012</a:t>
            </a:r>
            <a:endParaRPr lang="en-US" sz="1800" dirty="0" smtClean="0"/>
          </a:p>
          <a:p>
            <a:r>
              <a:rPr lang="ru-RU" sz="1800" cap="small" dirty="0"/>
              <a:t>Фундаментальное </a:t>
            </a:r>
            <a:r>
              <a:rPr lang="ru-RU" sz="1800" cap="small" dirty="0" smtClean="0"/>
              <a:t>ядро</a:t>
            </a:r>
            <a:r>
              <a:rPr lang="en-US" sz="1800" dirty="0"/>
              <a:t> </a:t>
            </a:r>
            <a:r>
              <a:rPr lang="ru-RU" sz="1800" cap="small" dirty="0" smtClean="0"/>
              <a:t>содержания</a:t>
            </a:r>
            <a:r>
              <a:rPr lang="en-US" sz="1800" dirty="0"/>
              <a:t> </a:t>
            </a:r>
            <a:r>
              <a:rPr lang="ru-RU" sz="1800" cap="small" dirty="0" smtClean="0"/>
              <a:t>общего</a:t>
            </a:r>
            <a:r>
              <a:rPr lang="en-US" sz="1800" cap="small" dirty="0"/>
              <a:t> </a:t>
            </a:r>
            <a:r>
              <a:rPr lang="ru-RU" sz="1800" cap="small" dirty="0" smtClean="0"/>
              <a:t>образования</a:t>
            </a:r>
            <a:endParaRPr lang="ru-RU" sz="1800" dirty="0" smtClean="0"/>
          </a:p>
          <a:p>
            <a:r>
              <a:rPr lang="ru-RU" sz="1800" dirty="0" smtClean="0"/>
              <a:t>Материалы курсов ИПКРО 2013г. («ФГОС: содержание и технология введения», «Использование информационных технологий в педагогической деятельности</a:t>
            </a:r>
            <a:r>
              <a:rPr lang="ru-RU" sz="1800" dirty="0" smtClean="0"/>
              <a:t>»).</a:t>
            </a:r>
            <a:endParaRPr lang="en-US" sz="1800" dirty="0" smtClean="0"/>
          </a:p>
          <a:p>
            <a:r>
              <a:rPr lang="ru-RU" sz="1400" dirty="0"/>
              <a:t>СИСТЕМА ГИГИЕНИЧЕСКИХ ТРЕБОВАНИЙ К УСЛОВИЯМ РЕАЛИЗАЦИИ ОСНОВНОЙ  ОБРАЗОВАТЕЛЬНОЙ </a:t>
            </a:r>
            <a:r>
              <a:rPr lang="ru-RU" sz="1400" dirty="0" smtClean="0"/>
              <a:t>ПРОГРАММЫ</a:t>
            </a:r>
            <a:r>
              <a:rPr lang="en-US" sz="1400" dirty="0" smtClean="0"/>
              <a:t> </a:t>
            </a:r>
            <a:r>
              <a:rPr lang="ru-RU" sz="1400" dirty="0" smtClean="0"/>
              <a:t> </a:t>
            </a:r>
            <a:r>
              <a:rPr lang="ru-RU" sz="1400" dirty="0"/>
              <a:t>ОСНОВНОГО ОБЩЕГО </a:t>
            </a:r>
            <a:r>
              <a:rPr lang="ru-RU" sz="1400" dirty="0" smtClean="0"/>
              <a:t>ОБРАЗОВАНИЯ</a:t>
            </a:r>
            <a:endParaRPr lang="en-US" sz="1400" dirty="0" smtClean="0"/>
          </a:p>
          <a:p>
            <a:r>
              <a:rPr lang="ru-RU" sz="1800" dirty="0"/>
              <a:t>http://</a:t>
            </a:r>
            <a:r>
              <a:rPr lang="ru-RU" sz="1800" dirty="0" smtClean="0"/>
              <a:t>standart.edu.ru/catalog</a:t>
            </a:r>
            <a:endParaRPr lang="ru-RU" sz="1800" dirty="0" smtClean="0"/>
          </a:p>
          <a:p>
            <a:r>
              <a:rPr lang="ru-RU" sz="1800" dirty="0" smtClean="0"/>
              <a:t>  Э. де </a:t>
            </a:r>
            <a:r>
              <a:rPr lang="ru-RU" sz="1800" dirty="0" err="1" smtClean="0"/>
              <a:t>Боно</a:t>
            </a:r>
            <a:r>
              <a:rPr lang="ru-RU" sz="1800" dirty="0" smtClean="0"/>
              <a:t>. \все книги\ </a:t>
            </a:r>
            <a:r>
              <a:rPr lang="en-US" sz="1800" u="sng" dirty="0" smtClean="0">
                <a:hlinkClick r:id="rId3"/>
              </a:rPr>
              <a:t>http</a:t>
            </a:r>
            <a:r>
              <a:rPr lang="en-US" sz="1800" u="sng" dirty="0">
                <a:hlinkClick r:id="rId3"/>
              </a:rPr>
              <a:t>://</a:t>
            </a:r>
            <a:r>
              <a:rPr lang="en-US" sz="1800" u="sng" dirty="0" smtClean="0">
                <a:hlinkClick r:id="rId3"/>
              </a:rPr>
              <a:t>www.e-puzzle.ru</a:t>
            </a:r>
            <a:endParaRPr lang="ru-RU" sz="1800" u="sng" dirty="0" smtClean="0"/>
          </a:p>
          <a:p>
            <a:r>
              <a:rPr lang="ru-RU" sz="1800" dirty="0" smtClean="0"/>
              <a:t>Курсы </a:t>
            </a:r>
            <a:r>
              <a:rPr lang="ru-RU" sz="1800" dirty="0"/>
              <a:t>«Элементы» </a:t>
            </a:r>
            <a:r>
              <a:rPr lang="ru-RU" sz="1800" dirty="0" err="1"/>
              <a:t>Intel</a:t>
            </a:r>
            <a:r>
              <a:rPr lang="ru-RU" sz="1800" dirty="0"/>
              <a:t>® </a:t>
            </a:r>
            <a:r>
              <a:rPr lang="ru-RU" sz="1800" dirty="0" err="1"/>
              <a:t>Teach</a:t>
            </a: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ресурсы</a:t>
            </a:r>
            <a:endParaRPr lang="ru-RU" b="1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Маслова И.В.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35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АКТУАЛЬНАЯ ЦИТАТА</a:t>
            </a:r>
            <a:endParaRPr lang="ru-RU" sz="36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988840"/>
            <a:ext cx="8305800" cy="4572000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accent2">
                    <a:lumMod val="25000"/>
                  </a:schemeClr>
                </a:solidFill>
              </a:rPr>
              <a:t>«Подводя итог, приходится сказать: наше государство сильно сократит общешкольное преподавание и выделит из него только самое главное и существенное. Вполне достаточно, если каждый получит в качестве основного только самое общее образование... Общеобразовательный минимум будет обязательным для всех, специальное же образование будет делом каждого отдельного лица. Сократив учебный план, мы выиграем много свободных учебных часов, и эти часы должны быть посвящены физическим упражнениям, воспитанию характера, воли и силы решимости».</a:t>
            </a:r>
          </a:p>
          <a:p>
            <a:pPr>
              <a:defRPr/>
            </a:pPr>
            <a:endParaRPr lang="ru-RU" sz="2000" dirty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E815D49-900F-4DB4-8F15-BAD3893DF43F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23557" name="Дата 4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A96EC1B-CC36-4D55-9163-B474DB3E032D}" type="datetime1">
              <a:rPr lang="ru-RU" smtClean="0"/>
              <a:pPr/>
              <a:t>11.08.2013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022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988840"/>
            <a:ext cx="7408333" cy="4680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Организационные: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Повысить научно-теоретическую подготовку учителей и их технологическую культуру;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Обеспечить методическое сопровождение исследовательской, проектной деятельности участников образовательного процесса, направленной на формирование ключевых компетенций</a:t>
            </a:r>
          </a:p>
          <a:p>
            <a:pPr marL="0" indent="0">
              <a:buNone/>
            </a:pPr>
            <a:r>
              <a:rPr lang="ru-RU" b="1" dirty="0" smtClean="0"/>
              <a:t>Образовательные: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Повышение качества преподавания и эффективности учебного процесса;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Стимуляция социальной мотивации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Маслова И.В.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05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Идея разработки проекта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>
                <a:hlinkClick r:id="rId3" action="ppaction://hlinksldjump"/>
              </a:rPr>
              <a:t>Курсы повышения квалификации 2013 года</a:t>
            </a:r>
            <a:r>
              <a:rPr lang="ru-RU" dirty="0" smtClean="0"/>
              <a:t>;</a:t>
            </a:r>
          </a:p>
          <a:p>
            <a:r>
              <a:rPr lang="en-US" dirty="0" smtClean="0">
                <a:hlinkClick r:id="rId4" action="ppaction://hlinksldjump"/>
              </a:rPr>
              <a:t>III</a:t>
            </a:r>
            <a:r>
              <a:rPr lang="ru-RU" dirty="0" smtClean="0">
                <a:hlinkClick r:id="rId4" action="ppaction://hlinksldjump"/>
              </a:rPr>
              <a:t> Международная школа учителей истории</a:t>
            </a:r>
            <a:r>
              <a:rPr lang="ru-RU" dirty="0" smtClean="0"/>
              <a:t>;</a:t>
            </a:r>
          </a:p>
          <a:p>
            <a:r>
              <a:rPr lang="ru-RU" dirty="0">
                <a:hlinkClick r:id="rId5" action="ppaction://hlinksldjump"/>
              </a:rPr>
              <a:t>Уроки Мышления </a:t>
            </a:r>
            <a:r>
              <a:rPr lang="ru-RU" dirty="0" err="1">
                <a:hlinkClick r:id="rId5" action="ppaction://hlinksldjump"/>
              </a:rPr>
              <a:t>CoRT</a:t>
            </a:r>
            <a:r>
              <a:rPr lang="ru-RU" dirty="0">
                <a:hlinkClick r:id="rId5" action="ppaction://hlinksldjump"/>
              </a:rPr>
              <a:t> </a:t>
            </a:r>
            <a:r>
              <a:rPr lang="ru-RU" dirty="0" smtClean="0">
                <a:hlinkClick r:id="rId5" action="ppaction://hlinksldjump"/>
              </a:rPr>
              <a:t>Эдварда де </a:t>
            </a:r>
            <a:r>
              <a:rPr lang="ru-RU" dirty="0" err="1" smtClean="0">
                <a:hlinkClick r:id="rId5" action="ppaction://hlinksldjump"/>
              </a:rPr>
              <a:t>Боно</a:t>
            </a:r>
            <a:r>
              <a:rPr lang="ru-RU" dirty="0" smtClean="0">
                <a:hlinkClick r:id="rId5" action="ppaction://hlinksldjump"/>
              </a:rPr>
              <a:t>;</a:t>
            </a:r>
            <a:endParaRPr lang="ru-RU" dirty="0" smtClean="0"/>
          </a:p>
          <a:p>
            <a:r>
              <a:rPr lang="ru-RU" dirty="0" smtClean="0">
                <a:hlinkClick r:id="rId6" action="ppaction://hlinksldjump"/>
              </a:rPr>
              <a:t>Серия </a:t>
            </a:r>
            <a:r>
              <a:rPr lang="ru-RU" dirty="0" err="1" smtClean="0">
                <a:hlinkClick r:id="rId6" action="ppaction://hlinksldjump"/>
              </a:rPr>
              <a:t>курсов"Элементы</a:t>
            </a:r>
            <a:r>
              <a:rPr lang="ru-RU" dirty="0">
                <a:hlinkClick r:id="rId6" action="ppaction://hlinksldjump"/>
              </a:rPr>
              <a:t>" программы  </a:t>
            </a:r>
            <a:r>
              <a:rPr lang="ru-RU" dirty="0" err="1">
                <a:hlinkClick r:id="rId6" action="ppaction://hlinksldjump"/>
              </a:rPr>
              <a:t>Intel</a:t>
            </a:r>
            <a:r>
              <a:rPr lang="ru-RU" dirty="0">
                <a:hlinkClick r:id="rId6" action="ppaction://hlinksldjump"/>
              </a:rPr>
              <a:t>® </a:t>
            </a:r>
            <a:r>
              <a:rPr lang="ru-RU" dirty="0" err="1">
                <a:hlinkClick r:id="rId6" action="ppaction://hlinksldjump"/>
              </a:rPr>
              <a:t>Teach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77" t="18762" r="26137"/>
          <a:stretch/>
        </p:blipFill>
        <p:spPr>
          <a:xfrm flipH="1">
            <a:off x="467545" y="3106197"/>
            <a:ext cx="3032451" cy="33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вальная выноска 3"/>
          <p:cNvSpPr/>
          <p:nvPr/>
        </p:nvSpPr>
        <p:spPr>
          <a:xfrm>
            <a:off x="1907704" y="2132856"/>
            <a:ext cx="2664296" cy="1296144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Хм…мастерская? Возможно!</a:t>
            </a:r>
            <a:endParaRPr lang="ru-RU" dirty="0"/>
          </a:p>
        </p:txBody>
      </p:sp>
      <p:sp>
        <p:nvSpPr>
          <p:cNvPr id="5" name="Управляющая кнопка: далее 4">
            <a:hlinkClick r:id="rId9" action="ppaction://hlinksldjump" highlightClick="1"/>
          </p:cNvPr>
          <p:cNvSpPr/>
          <p:nvPr/>
        </p:nvSpPr>
        <p:spPr>
          <a:xfrm>
            <a:off x="8460432" y="6418197"/>
            <a:ext cx="360040" cy="32317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Маслова И.В.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25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Курсы повышения квалификации 2013г.</a:t>
            </a:r>
            <a:endParaRPr lang="ru-RU" b="1" dirty="0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8388424" y="6237312"/>
            <a:ext cx="360040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 rot="16200000">
            <a:off x="153711" y="2918584"/>
            <a:ext cx="4101291" cy="2897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518246" y="2316718"/>
            <a:ext cx="2897562" cy="4101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Маслова И.В.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72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6"/>
          <a:stretch/>
        </p:blipFill>
        <p:spPr>
          <a:xfrm>
            <a:off x="6935911" y="2638568"/>
            <a:ext cx="1776549" cy="2123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III</a:t>
            </a:r>
            <a:r>
              <a:rPr lang="ru-RU" b="1" dirty="0"/>
              <a:t> Международная школа учителей </a:t>
            </a:r>
            <a:r>
              <a:rPr lang="ru-RU" b="1" dirty="0" smtClean="0"/>
              <a:t>истории. Танхой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6" y="3356992"/>
            <a:ext cx="3536499" cy="2355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883929" y="4163355"/>
            <a:ext cx="3432206" cy="24482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233193" y="5947680"/>
            <a:ext cx="1990103" cy="4352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МИШИНА И.А., </a:t>
            </a:r>
          </a:p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кафедра методики преподавания истории, социально-политических дисциплин и права</a:t>
            </a:r>
          </a:p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АПК и ППРО, г. Москва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110140" y="4407304"/>
            <a:ext cx="3113155" cy="788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ПРОБЛЕМЫ ФОРМИРОВАНИЯ  РОССИЙСКОЙ ГРАЖДАНСКОЙ ИДЕНТИЧНОСТИ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Picture 2" descr="C:\Documents and Settings\Admin\Мои документы\Дрофа\Рабочая тетрадь\Иллюстративный материал для раб. тетради\russ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0158" y="4863292"/>
            <a:ext cx="2336207" cy="1326735"/>
          </a:xfrm>
          <a:prstGeom prst="rect">
            <a:avLst/>
          </a:prstGeom>
          <a:noFill/>
        </p:spPr>
      </p:pic>
      <p:sp>
        <p:nvSpPr>
          <p:cNvPr id="4" name="Управляющая кнопка: назад 3">
            <a:hlinkClick r:id="rId5" action="ppaction://hlinksldjump" highlightClick="1"/>
          </p:cNvPr>
          <p:cNvSpPr/>
          <p:nvPr/>
        </p:nvSpPr>
        <p:spPr>
          <a:xfrm>
            <a:off x="8532440" y="6382928"/>
            <a:ext cx="360040" cy="3584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97" t="32196"/>
          <a:stretch/>
        </p:blipFill>
        <p:spPr>
          <a:xfrm>
            <a:off x="2606041" y="2177211"/>
            <a:ext cx="2555775" cy="1767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Маслова И.В.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9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6268" y="69269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Уроки Мышления </a:t>
            </a:r>
            <a:r>
              <a:rPr lang="ru-RU" b="1" dirty="0" err="1"/>
              <a:t>CoRT</a:t>
            </a:r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Эдварда </a:t>
            </a:r>
            <a:r>
              <a:rPr lang="ru-RU" b="1" dirty="0"/>
              <a:t>де </a:t>
            </a:r>
            <a:r>
              <a:rPr lang="ru-RU" b="1" dirty="0" err="1"/>
              <a:t>Боно</a:t>
            </a:r>
            <a:r>
              <a:rPr lang="ru-RU" b="1" dirty="0"/>
              <a:t>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1914286" cy="3304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51467"/>
            <a:ext cx="1903413" cy="2981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52936"/>
            <a:ext cx="19050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Управляющая кнопка: назад 1">
            <a:hlinkClick r:id="rId5" action="ppaction://hlinksldjump" highlightClick="1"/>
          </p:cNvPr>
          <p:cNvSpPr/>
          <p:nvPr/>
        </p:nvSpPr>
        <p:spPr>
          <a:xfrm>
            <a:off x="8532440" y="6232792"/>
            <a:ext cx="288032" cy="2925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Маслова И.В.</a:t>
            </a: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44" y="332656"/>
            <a:ext cx="983849" cy="1357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976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89" t="18159" r="20966" b="17960"/>
          <a:stretch/>
        </p:blipFill>
        <p:spPr>
          <a:xfrm rot="16200000">
            <a:off x="4874494" y="3922207"/>
            <a:ext cx="2122111" cy="3322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4848" y="54868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Серия </a:t>
            </a:r>
            <a:r>
              <a:rPr lang="ru-RU" b="1" dirty="0" smtClean="0"/>
              <a:t>курсов "</a:t>
            </a:r>
            <a:r>
              <a:rPr lang="ru-RU" b="1" dirty="0"/>
              <a:t>Элементы" программы  </a:t>
            </a:r>
            <a:r>
              <a:rPr lang="ru-RU" b="1" dirty="0" err="1"/>
              <a:t>Intel</a:t>
            </a:r>
            <a:r>
              <a:rPr lang="ru-RU" b="1" dirty="0"/>
              <a:t>® </a:t>
            </a:r>
            <a:r>
              <a:rPr lang="ru-RU" b="1" dirty="0" err="1"/>
              <a:t>Teach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8470977" y="6219275"/>
            <a:ext cx="360040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45" t="19155" r="20685" b="16567"/>
          <a:stretch/>
        </p:blipFill>
        <p:spPr>
          <a:xfrm rot="16200000">
            <a:off x="956941" y="1554100"/>
            <a:ext cx="2122113" cy="3279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08" t="18955" r="20685" b="17562"/>
          <a:stretch/>
        </p:blipFill>
        <p:spPr>
          <a:xfrm rot="16200000">
            <a:off x="933243" y="3976972"/>
            <a:ext cx="2144432" cy="3304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6" t="18557" r="20686" b="17363"/>
          <a:stretch/>
        </p:blipFill>
        <p:spPr>
          <a:xfrm rot="16200000">
            <a:off x="4848757" y="1556545"/>
            <a:ext cx="2097020" cy="3246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Маслова И.В.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51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Структура проекта</a:t>
            </a:r>
            <a:br>
              <a:rPr lang="ru-RU" b="1" dirty="0" smtClean="0"/>
            </a:br>
            <a:r>
              <a:rPr lang="ru-RU" b="1" dirty="0" smtClean="0"/>
              <a:t>\модули\</a:t>
            </a:r>
            <a:endParaRPr lang="ru-RU" b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23258474"/>
              </p:ext>
            </p:extLst>
          </p:nvPr>
        </p:nvGraphicFramePr>
        <p:xfrm>
          <a:off x="683568" y="1412776"/>
          <a:ext cx="7344816" cy="5144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Маслова И.В.</a:t>
            </a:r>
            <a:endParaRPr lang="ru-RU"/>
          </a:p>
        </p:txBody>
      </p:sp>
      <p:sp>
        <p:nvSpPr>
          <p:cNvPr id="6" name="Управляющая кнопка: далее 5">
            <a:hlinkClick r:id="rId7" action="ppaction://hlinksldjump" highlightClick="1"/>
          </p:cNvPr>
          <p:cNvSpPr/>
          <p:nvPr/>
        </p:nvSpPr>
        <p:spPr>
          <a:xfrm>
            <a:off x="8388424" y="6165304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81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536</TotalTime>
  <Words>1158</Words>
  <Application>Microsoft Office PowerPoint</Application>
  <PresentationFormat>Экран (4:3)</PresentationFormat>
  <Paragraphs>304</Paragraphs>
  <Slides>27</Slides>
  <Notes>7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Волна</vt:lpstr>
      <vt:lpstr>ОБРАЗОВАНИЕ  21 ВЕКА</vt:lpstr>
      <vt:lpstr>Презентация PowerPoint</vt:lpstr>
      <vt:lpstr>Задачи проекта</vt:lpstr>
      <vt:lpstr>Идея разработки проекта</vt:lpstr>
      <vt:lpstr>Курсы повышения квалификации 2013г.</vt:lpstr>
      <vt:lpstr>III Международная школа учителей истории. Танхой</vt:lpstr>
      <vt:lpstr>Уроки Мышления CoRT  Эдварда де Боно; </vt:lpstr>
      <vt:lpstr>Серия курсов "Элементы" программы  Intel® Teach </vt:lpstr>
      <vt:lpstr>Структура проекта \модули\</vt:lpstr>
      <vt:lpstr>Модуль1 Качества и умения 21 века </vt:lpstr>
      <vt:lpstr>ФГОС- новая парадигма отечественного образования</vt:lpstr>
      <vt:lpstr>Новая формула выстраивания траектории обучения</vt:lpstr>
      <vt:lpstr>Презентация PowerPoint</vt:lpstr>
      <vt:lpstr>Презентация PowerPoint</vt:lpstr>
      <vt:lpstr>Модуль 2  Проектная деятельность </vt:lpstr>
      <vt:lpstr>Количество участников проекта</vt:lpstr>
      <vt:lpstr>Модуль 3 сотрудничество</vt:lpstr>
      <vt:lpstr>Презентация PowerPoint</vt:lpstr>
      <vt:lpstr>Модуль 4 Система оценивания </vt:lpstr>
      <vt:lpstr>Презентация PowerPoint</vt:lpstr>
      <vt:lpstr>Презентация PowerPoint</vt:lpstr>
      <vt:lpstr>Модуль 5 Ресурсы ИКТ </vt:lpstr>
      <vt:lpstr>Презентация PowerPoint</vt:lpstr>
      <vt:lpstr>Обоснованность проекта</vt:lpstr>
      <vt:lpstr>Ожидаемые результаты</vt:lpstr>
      <vt:lpstr>ресурсы</vt:lpstr>
      <vt:lpstr>АКТУАЛЬНАЯ ЦИТАТА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21 ВЕКА</dc:title>
  <cp:lastModifiedBy>Admin</cp:lastModifiedBy>
  <cp:revision>64</cp:revision>
  <dcterms:modified xsi:type="dcterms:W3CDTF">2013-08-11T01:10:59Z</dcterms:modified>
</cp:coreProperties>
</file>